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  <p:sldMasterId id="2147483901" r:id="rId2"/>
  </p:sldMasterIdLst>
  <p:notesMasterIdLst>
    <p:notesMasterId r:id="rId16"/>
  </p:notesMasterIdLst>
  <p:handoutMasterIdLst>
    <p:handoutMasterId r:id="rId17"/>
  </p:handoutMasterIdLst>
  <p:sldIdLst>
    <p:sldId id="355" r:id="rId3"/>
    <p:sldId id="386" r:id="rId4"/>
    <p:sldId id="384" r:id="rId5"/>
    <p:sldId id="383" r:id="rId6"/>
    <p:sldId id="261" r:id="rId7"/>
    <p:sldId id="373" r:id="rId8"/>
    <p:sldId id="377" r:id="rId9"/>
    <p:sldId id="425" r:id="rId10"/>
    <p:sldId id="422" r:id="rId11"/>
    <p:sldId id="423" r:id="rId12"/>
    <p:sldId id="424" r:id="rId13"/>
    <p:sldId id="379" r:id="rId14"/>
    <p:sldId id="419" r:id="rId15"/>
  </p:sldIdLst>
  <p:sldSz cx="9906000" cy="6858000" type="A4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epilina_el" initials="k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BB5"/>
    <a:srgbClr val="3174C5"/>
    <a:srgbClr val="4483D0"/>
    <a:srgbClr val="4A88D2"/>
    <a:srgbClr val="0033CC"/>
    <a:srgbClr val="3333FF"/>
    <a:srgbClr val="334286"/>
    <a:srgbClr val="A50021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339" autoAdjust="0"/>
    <p:restoredTop sz="94269" autoAdjust="0"/>
  </p:normalViewPr>
  <p:slideViewPr>
    <p:cSldViewPr>
      <p:cViewPr>
        <p:scale>
          <a:sx n="50" d="100"/>
          <a:sy n="50" d="100"/>
        </p:scale>
        <p:origin x="-240" y="-504"/>
      </p:cViewPr>
      <p:guideLst>
        <p:guide orient="horz" pos="3929"/>
        <p:guide orient="horz" pos="845"/>
        <p:guide orient="horz" pos="3931"/>
        <p:guide orient="horz" pos="3884"/>
        <p:guide orient="horz" pos="73"/>
        <p:guide orient="horz" pos="3612"/>
        <p:guide orient="horz" pos="935"/>
        <p:guide pos="1895"/>
        <p:guide pos="4073"/>
        <p:guide pos="36"/>
        <p:guide pos="6204"/>
      </p:guideLst>
    </p:cSldViewPr>
  </p:slideViewPr>
  <p:outlineViewPr>
    <p:cViewPr>
      <p:scale>
        <a:sx n="33" d="100"/>
        <a:sy n="33" d="100"/>
      </p:scale>
      <p:origin x="0" y="33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696" y="-96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51.20.41\svod\610ROOM\610_svod\kollegia\monitor\2021\11\ind_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610ROOM\610_svod\kollegia\monitor\2021\11\ind_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51.20.41\svod\610ROOM\610_svod\kollegia\monitor\2021\11\ind_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58636026272758E-2"/>
          <c:y val="7.8247261345852897E-4"/>
          <c:w val="0.94414133383327781"/>
          <c:h val="0.8119303044865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'1ПП'!$A$3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5B89C1"/>
            </a:solidFill>
          </c:spPr>
          <c:invertIfNegative val="0"/>
          <c:dLbls>
            <c:dLbl>
              <c:idx val="0"/>
              <c:layout>
                <c:manualLayout>
                  <c:x val="4.2523033309709423E-3"/>
                  <c:y val="1.2519561815336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348688873139618E-3"/>
                  <c:y val="-3.12989045383411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2519561815336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56494522691706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8420623436585979E-3"/>
                  <c:y val="9.38967136150240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'1ПП'!$B$2:$L$2</c:f>
              <c:strCache>
                <c:ptCount val="11"/>
                <c:pt idx="0">
                  <c:v>январь</c:v>
                </c:pt>
                <c:pt idx="1">
                  <c:v>январь-
февраль</c:v>
                </c:pt>
                <c:pt idx="2">
                  <c:v>январь-
март</c:v>
                </c:pt>
                <c:pt idx="3">
                  <c:v>январь-
апрель</c:v>
                </c:pt>
                <c:pt idx="4">
                  <c:v>январь-
май</c:v>
                </c:pt>
                <c:pt idx="5">
                  <c:v>январь-
июнь</c:v>
                </c:pt>
                <c:pt idx="6">
                  <c:v>январь-
июль</c:v>
                </c:pt>
                <c:pt idx="7">
                  <c:v>январь-
август</c:v>
                </c:pt>
                <c:pt idx="8">
                  <c:v>январь-
сентябрь</c:v>
                </c:pt>
                <c:pt idx="9">
                  <c:v>январь-
октябрь</c:v>
                </c:pt>
                <c:pt idx="10">
                  <c:v>январь-
ноябрь</c:v>
                </c:pt>
              </c:strCache>
            </c:strRef>
          </c:cat>
          <c:val>
            <c:numRef>
              <c:f>'1ПП'!$B$3:$L$3</c:f>
              <c:numCache>
                <c:formatCode>General</c:formatCode>
                <c:ptCount val="11"/>
                <c:pt idx="0">
                  <c:v>102.2</c:v>
                </c:pt>
                <c:pt idx="1">
                  <c:v>102.8</c:v>
                </c:pt>
                <c:pt idx="2">
                  <c:v>102.4</c:v>
                </c:pt>
                <c:pt idx="3" formatCode="0.0">
                  <c:v>103.7</c:v>
                </c:pt>
                <c:pt idx="4" formatCode="0.0">
                  <c:v>103.5</c:v>
                </c:pt>
                <c:pt idx="5" formatCode="0.0">
                  <c:v>102.3</c:v>
                </c:pt>
                <c:pt idx="6" formatCode="0.0">
                  <c:v>101.2</c:v>
                </c:pt>
                <c:pt idx="7" formatCode="0.0">
                  <c:v>102.5</c:v>
                </c:pt>
                <c:pt idx="8" formatCode="0.0">
                  <c:v>105.3</c:v>
                </c:pt>
                <c:pt idx="9" formatCode="0.0">
                  <c:v>104.5</c:v>
                </c:pt>
                <c:pt idx="10" formatCode="0.0">
                  <c:v>105.8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7884800"/>
        <c:axId val="97894784"/>
      </c:barChart>
      <c:catAx>
        <c:axId val="9788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Cyr" pitchFamily="34" charset="0"/>
                <a:ea typeface="Times New Roman"/>
                <a:cs typeface="Arial Cyr" pitchFamily="34" charset="0"/>
              </a:defRPr>
            </a:pPr>
            <a:endParaRPr lang="ru-RU"/>
          </a:p>
        </c:txPr>
        <c:crossAx val="97894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7894784"/>
        <c:scaling>
          <c:orientation val="minMax"/>
          <c:max val="110"/>
          <c:min val="90"/>
        </c:scaling>
        <c:delete val="1"/>
        <c:axPos val="l"/>
        <c:numFmt formatCode="General" sourceLinked="1"/>
        <c:majorTickMark val="out"/>
        <c:minorTickMark val="none"/>
        <c:tickLblPos val="nextTo"/>
        <c:crossAx val="97884800"/>
        <c:crosses val="autoZero"/>
        <c:crossBetween val="between"/>
        <c:majorUnit val="5"/>
        <c:minorUnit val="0.2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'Dц '!$A$3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5B89C1"/>
            </a:solidFill>
            <a:ln>
              <a:noFill/>
            </a:ln>
          </c:spPr>
          <c:dLbls>
            <c:dLbl>
              <c:idx val="0"/>
              <c:layout>
                <c:manualLayout>
                  <c:x val="-5.2215420817233009E-3"/>
                  <c:y val="-0.16815201704837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169827103895186E-2"/>
                  <c:y val="-0.17548812097477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325596554027996E-2"/>
                  <c:y val="-0.20120682998361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740964100837048E-2"/>
                  <c:y val="-0.23485142886607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9621168501730049E-3"/>
                  <c:y val="-0.27257857411452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215420817233009E-3"/>
                  <c:y val="-0.29118328067768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0657757510904461E-3"/>
                  <c:y val="-0.30714074610666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7405140272411003E-3"/>
                  <c:y val="-0.30690433218330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0703140701470404E-2"/>
                  <c:y val="-0.3291519365747710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104</a:t>
                    </a:r>
                    <a:r>
                      <a:rPr lang="ru-RU" sz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,</a:t>
                    </a:r>
                    <a:r>
                      <a:rPr lang="en-US" sz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8.7025701362055015E-3"/>
                  <c:y val="-0.36508274206530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9620561089644012E-3"/>
                  <c:y val="-0.38427398432504434"/>
                </c:manualLayout>
              </c:layout>
              <c:spPr/>
              <c:txPr>
                <a:bodyPr rot="0" vert="horz" anchor="ctr" anchorCtr="1"/>
                <a:lstStyle/>
                <a:p>
                  <a:pPr>
                    <a:defRPr sz="16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1"/>
              <a:lstStyle/>
              <a:p>
                <a:pPr>
                  <a:defRPr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'Dц '!$B$2:$L$2</c:f>
              <c:strCache>
                <c:ptCount val="11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</c:strCache>
            </c:strRef>
          </c:cat>
          <c:val>
            <c:numRef>
              <c:f>'Dц '!$B$3:$L$3</c:f>
              <c:numCache>
                <c:formatCode>0.0</c:formatCode>
                <c:ptCount val="11"/>
                <c:pt idx="0">
                  <c:v>100.69</c:v>
                </c:pt>
                <c:pt idx="1">
                  <c:v>101.43</c:v>
                </c:pt>
                <c:pt idx="2">
                  <c:v>102.08</c:v>
                </c:pt>
                <c:pt idx="3">
                  <c:v>102.5</c:v>
                </c:pt>
                <c:pt idx="4">
                  <c:v>103.3</c:v>
                </c:pt>
                <c:pt idx="5">
                  <c:v>103.9</c:v>
                </c:pt>
                <c:pt idx="6">
                  <c:v>104.2</c:v>
                </c:pt>
                <c:pt idx="7">
                  <c:v>104.3</c:v>
                </c:pt>
                <c:pt idx="8">
                  <c:v>104.5</c:v>
                </c:pt>
                <c:pt idx="9">
                  <c:v>105.7</c:v>
                </c:pt>
                <c:pt idx="10">
                  <c:v>106.07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425664"/>
        <c:axId val="97435648"/>
      </c:areaChart>
      <c:catAx>
        <c:axId val="974256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 rot="-5400000" vert="horz"/>
          <a:lstStyle/>
          <a:p>
            <a: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Cyr" pitchFamily="34" charset="0"/>
                <a:cs typeface="Arial Cyr" pitchFamily="34" charset="0"/>
              </a:defRPr>
            </a:pPr>
            <a:endParaRPr lang="ru-RU"/>
          </a:p>
        </c:txPr>
        <c:crossAx val="97435648"/>
        <c:crosses val="autoZero"/>
        <c:auto val="1"/>
        <c:lblAlgn val="ctr"/>
        <c:lblOffset val="100"/>
        <c:noMultiLvlLbl val="0"/>
      </c:catAx>
      <c:valAx>
        <c:axId val="974356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cross"/>
        <c:minorTickMark val="none"/>
        <c:tickLblPos val="nextTo"/>
        <c:crossAx val="974256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ден_дох!$B$20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9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C00000"/>
                      </a:solidFill>
                      <a:latin typeface="Arial Cyr" pitchFamily="34" charset="0"/>
                      <a:cs typeface="Arial Cyr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Cyr" pitchFamily="34" charset="0"/>
                    <a:cs typeface="Arial Cyr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ден_дох!$A$21:$A$30</c:f>
              <c:strCache>
                <c:ptCount val="10"/>
                <c:pt idx="0">
                  <c:v>январь</c:v>
                </c:pt>
                <c:pt idx="1">
                  <c:v>январь-
февраль</c:v>
                </c:pt>
                <c:pt idx="2">
                  <c:v>январь-
март</c:v>
                </c:pt>
                <c:pt idx="3">
                  <c:v>январь-
апрель</c:v>
                </c:pt>
                <c:pt idx="4">
                  <c:v>январь-
май</c:v>
                </c:pt>
                <c:pt idx="5">
                  <c:v>январь-
июнь</c:v>
                </c:pt>
                <c:pt idx="6">
                  <c:v>январь-
июль</c:v>
                </c:pt>
                <c:pt idx="7">
                  <c:v>январь-
август</c:v>
                </c:pt>
                <c:pt idx="8">
                  <c:v>январь-
сентябрь</c:v>
                </c:pt>
                <c:pt idx="9">
                  <c:v>январь-
октябрь</c:v>
                </c:pt>
              </c:strCache>
            </c:strRef>
          </c:cat>
          <c:val>
            <c:numRef>
              <c:f>ден_дох!$B$21:$B$30</c:f>
              <c:numCache>
                <c:formatCode>General</c:formatCode>
                <c:ptCount val="10"/>
                <c:pt idx="0" formatCode="0.0">
                  <c:v>103.5</c:v>
                </c:pt>
                <c:pt idx="1">
                  <c:v>102.5</c:v>
                </c:pt>
                <c:pt idx="2" formatCode="0.0">
                  <c:v>102.4</c:v>
                </c:pt>
                <c:pt idx="3" formatCode="0.0">
                  <c:v>104.4</c:v>
                </c:pt>
                <c:pt idx="4" formatCode="0.0">
                  <c:v>103.6</c:v>
                </c:pt>
                <c:pt idx="5" formatCode="0.0">
                  <c:v>103.5</c:v>
                </c:pt>
                <c:pt idx="6" formatCode="0.0">
                  <c:v>103</c:v>
                </c:pt>
                <c:pt idx="7" formatCode="0.0">
                  <c:v>102.7</c:v>
                </c:pt>
                <c:pt idx="8" formatCode="0.0">
                  <c:v>103</c:v>
                </c:pt>
                <c:pt idx="9" formatCode="0.0">
                  <c:v>102.8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97508736"/>
        <c:axId val="97535104"/>
      </c:barChart>
      <c:catAx>
        <c:axId val="97508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 Cyr" pitchFamily="34" charset="0"/>
                <a:cs typeface="Arial Cyr" pitchFamily="34" charset="0"/>
              </a:defRPr>
            </a:pPr>
            <a:endParaRPr lang="ru-RU"/>
          </a:p>
        </c:txPr>
        <c:crossAx val="97535104"/>
        <c:crosses val="autoZero"/>
        <c:auto val="1"/>
        <c:lblAlgn val="ctr"/>
        <c:lblOffset val="100"/>
        <c:noMultiLvlLbl val="0"/>
      </c:catAx>
      <c:valAx>
        <c:axId val="97535104"/>
        <c:scaling>
          <c:orientation val="minMax"/>
          <c:max val="12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97508736"/>
        <c:crosses val="autoZero"/>
        <c:crossBetween val="between"/>
        <c:majorUnit val="20"/>
        <c:min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9" y="0"/>
            <a:ext cx="4301385" cy="339250"/>
          </a:xfrm>
          <a:prstGeom prst="rect">
            <a:avLst/>
          </a:prstGeom>
        </p:spPr>
        <p:txBody>
          <a:bodyPr vert="horz" lIns="91213" tIns="45608" rIns="91213" bIns="456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087" y="0"/>
            <a:ext cx="4302970" cy="339250"/>
          </a:xfrm>
          <a:prstGeom prst="rect">
            <a:avLst/>
          </a:prstGeom>
        </p:spPr>
        <p:txBody>
          <a:bodyPr vert="horz" lIns="91213" tIns="45608" rIns="91213" bIns="45608" rtlCol="0"/>
          <a:lstStyle>
            <a:lvl1pPr algn="r">
              <a:defRPr sz="1200"/>
            </a:lvl1pPr>
          </a:lstStyle>
          <a:p>
            <a:fld id="{02021370-2E12-4420-B254-A1B57FEDDB8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9" y="6456853"/>
            <a:ext cx="4301385" cy="339250"/>
          </a:xfrm>
          <a:prstGeom prst="rect">
            <a:avLst/>
          </a:prstGeom>
        </p:spPr>
        <p:txBody>
          <a:bodyPr vert="horz" lIns="91213" tIns="45608" rIns="91213" bIns="456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087" y="6456853"/>
            <a:ext cx="4302970" cy="339250"/>
          </a:xfrm>
          <a:prstGeom prst="rect">
            <a:avLst/>
          </a:prstGeom>
        </p:spPr>
        <p:txBody>
          <a:bodyPr vert="horz" lIns="91213" tIns="45608" rIns="91213" bIns="45608" rtlCol="0" anchor="b"/>
          <a:lstStyle>
            <a:lvl1pPr algn="r">
              <a:defRPr sz="1200"/>
            </a:lvl1pPr>
          </a:lstStyle>
          <a:p>
            <a:fld id="{D5CA2FCB-BF1A-4088-B775-6087220C7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92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7" y="1"/>
            <a:ext cx="4301543" cy="339884"/>
          </a:xfrm>
          <a:prstGeom prst="rect">
            <a:avLst/>
          </a:prstGeom>
        </p:spPr>
        <p:txBody>
          <a:bodyPr vert="horz" lIns="90877" tIns="45444" rIns="90877" bIns="45444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406" y="1"/>
            <a:ext cx="4301543" cy="339884"/>
          </a:xfrm>
          <a:prstGeom prst="rect">
            <a:avLst/>
          </a:prstGeom>
        </p:spPr>
        <p:txBody>
          <a:bodyPr vert="horz" lIns="90877" tIns="45444" rIns="90877" bIns="45444" rtlCol="0"/>
          <a:lstStyle>
            <a:lvl1pPr algn="r">
              <a:defRPr sz="1200" smtClean="0"/>
            </a:lvl1pPr>
          </a:lstStyle>
          <a:p>
            <a:pPr>
              <a:defRPr/>
            </a:pPr>
            <a:fld id="{064B3CB9-F3D5-453A-89B4-3672631B7F9E}" type="datetimeFigureOut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8238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7" tIns="45444" rIns="90877" bIns="45444" rtlCol="0" anchor="ctr"/>
          <a:lstStyle/>
          <a:p>
            <a:pPr lvl="0"/>
            <a:r>
              <a:rPr lang="ru-RU" noProof="0" dirty="0" err="1" smtClean="0"/>
              <a:t>енка</a:t>
            </a:r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5"/>
            <a:ext cx="7941310" cy="3058954"/>
          </a:xfrm>
          <a:prstGeom prst="rect">
            <a:avLst/>
          </a:prstGeom>
        </p:spPr>
        <p:txBody>
          <a:bodyPr vert="horz" lIns="90877" tIns="45444" rIns="90877" bIns="45444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err="1" smtClean="0"/>
              <a:t>Четвертый</a:t>
            </a:r>
            <a:r>
              <a:rPr lang="ru-RU" noProof="0" dirty="0" smtClean="0"/>
              <a:t>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7" y="6456219"/>
            <a:ext cx="4301543" cy="339884"/>
          </a:xfrm>
          <a:prstGeom prst="rect">
            <a:avLst/>
          </a:prstGeom>
        </p:spPr>
        <p:txBody>
          <a:bodyPr vert="horz" lIns="90877" tIns="45444" rIns="90877" bIns="45444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406" y="6456219"/>
            <a:ext cx="4301543" cy="339884"/>
          </a:xfrm>
          <a:prstGeom prst="rect">
            <a:avLst/>
          </a:prstGeom>
        </p:spPr>
        <p:txBody>
          <a:bodyPr vert="horz" lIns="90877" tIns="45444" rIns="90877" bIns="4544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086C30C-E46A-4AAF-BDA9-B6A421842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40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4200" y="511175"/>
            <a:ext cx="3678238" cy="2547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0" dirty="0">
              <a:solidFill>
                <a:schemeClr val="tx1">
                  <a:lumMod val="65000"/>
                  <a:lumOff val="35000"/>
                </a:schemeClr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6C30C-E46A-4AAF-BDA9-B6A42184237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60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4200" y="511175"/>
            <a:ext cx="3678238" cy="2547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6C30C-E46A-4AAF-BDA9-B6A42184237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9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9057457" y="5517232"/>
            <a:ext cx="494109" cy="499100"/>
            <a:chOff x="9699205" y="5186438"/>
            <a:chExt cx="440055" cy="444500"/>
          </a:xfrm>
        </p:grpSpPr>
        <p:sp>
          <p:nvSpPr>
            <p:cNvPr id="8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2529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451702" y="126901"/>
            <a:ext cx="178612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b="1" spc="-45" dirty="0" smtClean="0">
                <a:solidFill>
                  <a:srgbClr val="334286"/>
                </a:solidFill>
                <a:latin typeface="Arial"/>
                <a:cs typeface="Arial"/>
              </a:rPr>
              <a:t>МУРМАНСКСТАТ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 userDrawn="1"/>
        </p:nvSpPr>
        <p:spPr>
          <a:xfrm>
            <a:off x="458514" y="2468"/>
            <a:ext cx="8997607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object 17">
            <a:extLst>
              <a:ext uri="{FF2B5EF4-FFF2-40B4-BE49-F238E27FC236}">
                <a16:creationId xmlns="" xmlns:a16="http://schemas.microsoft.com/office/drawing/2014/main" id="{3EAFB859-847C-C54D-A042-FD8F8AE9C64B}"/>
              </a:ext>
            </a:extLst>
          </p:cNvPr>
          <p:cNvSpPr/>
          <p:nvPr/>
        </p:nvSpPr>
        <p:spPr>
          <a:xfrm>
            <a:off x="9590089" y="5588699"/>
            <a:ext cx="153579" cy="219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1856657" y="192933"/>
            <a:ext cx="7599464" cy="146849"/>
            <a:chOff x="1439587" y="2710536"/>
            <a:chExt cx="10403789" cy="121945"/>
          </a:xfrm>
        </p:grpSpPr>
        <p:sp>
          <p:nvSpPr>
            <p:cNvPr id="23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26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7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sp>
        <p:nvSpPr>
          <p:cNvPr id="13" name="object 16">
            <a:extLst>
              <a:ext uri="{FF2B5EF4-FFF2-40B4-BE49-F238E27FC236}">
                <a16:creationId xmlns="" xmlns:a16="http://schemas.microsoft.com/office/drawing/2014/main" id="{C1AF891F-E358-354D-8AE1-626631524F42}"/>
              </a:ext>
            </a:extLst>
          </p:cNvPr>
          <p:cNvSpPr/>
          <p:nvPr userDrawn="1"/>
        </p:nvSpPr>
        <p:spPr>
          <a:xfrm>
            <a:off x="9427444" y="5733256"/>
            <a:ext cx="494109" cy="38014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7">
            <a:extLst>
              <a:ext uri="{FF2B5EF4-FFF2-40B4-BE49-F238E27FC236}">
                <a16:creationId xmlns="" xmlns:a16="http://schemas.microsoft.com/office/drawing/2014/main" id="{3EAFB859-847C-C54D-A042-FD8F8AE9C64B}"/>
              </a:ext>
            </a:extLst>
          </p:cNvPr>
          <p:cNvSpPr/>
          <p:nvPr userDrawn="1"/>
        </p:nvSpPr>
        <p:spPr>
          <a:xfrm>
            <a:off x="9590089" y="5804723"/>
            <a:ext cx="153579" cy="219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89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C:\Bimoid\Users\User0001\RcvdFiles\разина тамара ивановнa\Холл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52906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9524" y="-6052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9524" y="5578480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97017" y="1278286"/>
            <a:ext cx="459073" cy="4310955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227" y="52536"/>
            <a:ext cx="585302" cy="6864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208584" y="404664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3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528" y="1412776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08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3" y="213043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3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9CC668-FC19-4354-8261-34FAF43BB4A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5CD82-0CA2-4CD4-B7FF-849503B789E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52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451705" y="126901"/>
            <a:ext cx="178612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b="1" spc="-45" dirty="0" smtClean="0">
                <a:solidFill>
                  <a:srgbClr val="334286"/>
                </a:solidFill>
                <a:latin typeface="Arial"/>
                <a:cs typeface="Arial"/>
              </a:rPr>
              <a:t>МУРМАНСКСТАТ</a:t>
            </a:r>
            <a:endParaRPr sz="13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 userDrawn="1"/>
        </p:nvSpPr>
        <p:spPr>
          <a:xfrm>
            <a:off x="458515" y="2475"/>
            <a:ext cx="8997606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2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xmlns="" id="{3EAFB859-847C-C54D-A042-FD8F8AE9C64B}"/>
              </a:ext>
            </a:extLst>
          </p:cNvPr>
          <p:cNvSpPr/>
          <p:nvPr/>
        </p:nvSpPr>
        <p:spPr>
          <a:xfrm>
            <a:off x="9590091" y="5588706"/>
            <a:ext cx="153580" cy="219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81205-BCB3-4D64-872C-28F112CF5FB3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CF9F8-0E02-4ABD-95DD-DC8A4A3C216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5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0BDD3-C24C-4094-A245-1259AEC273F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187FA-95AC-4D11-9528-ED061583AFF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93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EC00D-687B-4C44-828F-AF4155C5F9AF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4782C-515C-4A31-B6C3-4027A1A7EBB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14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82E4A-8DC9-40DA-9697-E00648232C2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8CF2E-CAA7-4BD6-9484-8E1F3DF85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35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451705" y="126901"/>
            <a:ext cx="178612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b="1" spc="-45" dirty="0" smtClean="0">
                <a:solidFill>
                  <a:srgbClr val="334286"/>
                </a:solidFill>
                <a:latin typeface="Arial"/>
                <a:cs typeface="Arial"/>
              </a:rPr>
              <a:t>МУРМАНСКСТАТ</a:t>
            </a:r>
            <a:endParaRPr sz="13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 userDrawn="1"/>
        </p:nvSpPr>
        <p:spPr>
          <a:xfrm>
            <a:off x="458515" y="2475"/>
            <a:ext cx="8997606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2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xmlns="" id="{3EAFB859-847C-C54D-A042-FD8F8AE9C64B}"/>
              </a:ext>
            </a:extLst>
          </p:cNvPr>
          <p:cNvSpPr/>
          <p:nvPr/>
        </p:nvSpPr>
        <p:spPr>
          <a:xfrm>
            <a:off x="9590091" y="5588706"/>
            <a:ext cx="153580" cy="219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1856658" y="192934"/>
            <a:ext cx="7599465" cy="146849"/>
            <a:chOff x="1439587" y="2710536"/>
            <a:chExt cx="10403789" cy="121945"/>
          </a:xfrm>
        </p:grpSpPr>
        <p:sp>
          <p:nvSpPr>
            <p:cNvPr id="2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2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3" name="object 16">
            <a:extLst>
              <a:ext uri="{FF2B5EF4-FFF2-40B4-BE49-F238E27FC236}">
                <a16:creationId xmlns:a16="http://schemas.microsoft.com/office/drawing/2014/main" xmlns="" id="{C1AF891F-E358-354D-8AE1-626631524F42}"/>
              </a:ext>
            </a:extLst>
          </p:cNvPr>
          <p:cNvSpPr/>
          <p:nvPr userDrawn="1"/>
        </p:nvSpPr>
        <p:spPr>
          <a:xfrm>
            <a:off x="9427446" y="5733256"/>
            <a:ext cx="494110" cy="38014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xmlns="" id="{3EAFB859-847C-C54D-A042-FD8F8AE9C64B}"/>
              </a:ext>
            </a:extLst>
          </p:cNvPr>
          <p:cNvSpPr/>
          <p:nvPr userDrawn="1"/>
        </p:nvSpPr>
        <p:spPr>
          <a:xfrm>
            <a:off x="9590091" y="5804730"/>
            <a:ext cx="153580" cy="219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D1DBF6-BDE4-42C8-85D7-7CB87C5291C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7C123-420D-4A4A-AD18-7075DC26840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4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451702" y="126901"/>
            <a:ext cx="178612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b="1" spc="-45" dirty="0" smtClean="0">
                <a:solidFill>
                  <a:srgbClr val="334286"/>
                </a:solidFill>
                <a:latin typeface="Arial"/>
                <a:cs typeface="Arial"/>
              </a:rPr>
              <a:t>МУРМАНСКСТАТ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 userDrawn="1"/>
        </p:nvSpPr>
        <p:spPr>
          <a:xfrm>
            <a:off x="458514" y="2468"/>
            <a:ext cx="8997607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8774" y="6381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object 16">
            <a:extLst>
              <a:ext uri="{FF2B5EF4-FFF2-40B4-BE49-F238E27FC236}">
                <a16:creationId xmlns="" xmlns:a16="http://schemas.microsoft.com/office/drawing/2014/main" id="{C1AF891F-E358-354D-8AE1-626631524F42}"/>
              </a:ext>
            </a:extLst>
          </p:cNvPr>
          <p:cNvSpPr/>
          <p:nvPr/>
        </p:nvSpPr>
        <p:spPr>
          <a:xfrm>
            <a:off x="9427444" y="5517232"/>
            <a:ext cx="494109" cy="38014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7">
            <a:extLst>
              <a:ext uri="{FF2B5EF4-FFF2-40B4-BE49-F238E27FC236}">
                <a16:creationId xmlns="" xmlns:a16="http://schemas.microsoft.com/office/drawing/2014/main" id="{3EAFB859-847C-C54D-A042-FD8F8AE9C64B}"/>
              </a:ext>
            </a:extLst>
          </p:cNvPr>
          <p:cNvSpPr/>
          <p:nvPr/>
        </p:nvSpPr>
        <p:spPr>
          <a:xfrm>
            <a:off x="9590089" y="5588699"/>
            <a:ext cx="153579" cy="219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48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4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3E90E0-7012-43C3-9F32-9E54E1A5523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B86FA-4E15-421A-B5F5-EE295884060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23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C:\Bimoid\Users\User0001\RcvdFiles\разина тамара ивановнa\Холл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52906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9522" y="-6052"/>
            <a:ext cx="5545816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9522" y="5578480"/>
            <a:ext cx="5545816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97018" y="1278286"/>
            <a:ext cx="459072" cy="4310955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227" y="52536"/>
            <a:ext cx="585303" cy="6864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208584" y="404664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3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528" y="1412776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416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9BFCEC-A171-470A-A1A2-73AC483A3E2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B22F9-5749-4869-9DD6-B203BB48BF8A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07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B8645-CC35-4F1F-815B-A0D5AABEAC9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536AA-0CA4-4EF2-8E6B-344B9E2BE32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34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451705" y="126901"/>
            <a:ext cx="178612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b="1" spc="-45" dirty="0" smtClean="0">
                <a:solidFill>
                  <a:srgbClr val="334286"/>
                </a:solidFill>
                <a:latin typeface="Arial"/>
                <a:cs typeface="Arial"/>
              </a:rPr>
              <a:t>МУРМАНСКСТАТ</a:t>
            </a:r>
            <a:endParaRPr sz="13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 userDrawn="1"/>
        </p:nvSpPr>
        <p:spPr>
          <a:xfrm>
            <a:off x="458513" y="2474"/>
            <a:ext cx="8997608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2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3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451702" y="126901"/>
            <a:ext cx="178612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b="1" spc="-45" dirty="0" smtClean="0">
                <a:solidFill>
                  <a:srgbClr val="334286"/>
                </a:solidFill>
                <a:latin typeface="Arial"/>
                <a:cs typeface="Arial"/>
              </a:rPr>
              <a:t>МУРМАНСКСТАТ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 userDrawn="1"/>
        </p:nvSpPr>
        <p:spPr>
          <a:xfrm>
            <a:off x="458514" y="2468"/>
            <a:ext cx="8997607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8774" y="6381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object 16">
            <a:extLst>
              <a:ext uri="{FF2B5EF4-FFF2-40B4-BE49-F238E27FC236}">
                <a16:creationId xmlns="" xmlns:a16="http://schemas.microsoft.com/office/drawing/2014/main" id="{C1AF891F-E358-354D-8AE1-626631524F42}"/>
              </a:ext>
            </a:extLst>
          </p:cNvPr>
          <p:cNvSpPr/>
          <p:nvPr/>
        </p:nvSpPr>
        <p:spPr>
          <a:xfrm>
            <a:off x="9427444" y="5517232"/>
            <a:ext cx="494109" cy="38014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7">
            <a:extLst>
              <a:ext uri="{FF2B5EF4-FFF2-40B4-BE49-F238E27FC236}">
                <a16:creationId xmlns="" xmlns:a16="http://schemas.microsoft.com/office/drawing/2014/main" id="{3EAFB859-847C-C54D-A042-FD8F8AE9C64B}"/>
              </a:ext>
            </a:extLst>
          </p:cNvPr>
          <p:cNvSpPr/>
          <p:nvPr/>
        </p:nvSpPr>
        <p:spPr>
          <a:xfrm>
            <a:off x="9590089" y="5588699"/>
            <a:ext cx="153579" cy="219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48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451702" y="126901"/>
            <a:ext cx="178612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b="1" spc="-45" dirty="0" smtClean="0">
                <a:solidFill>
                  <a:srgbClr val="334286"/>
                </a:solidFill>
                <a:latin typeface="Arial"/>
                <a:cs typeface="Arial"/>
              </a:rPr>
              <a:t>МУРМАНСКСТАТ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 userDrawn="1"/>
        </p:nvSpPr>
        <p:spPr>
          <a:xfrm>
            <a:off x="458514" y="2468"/>
            <a:ext cx="8997607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8774" y="6381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object 16">
            <a:extLst>
              <a:ext uri="{FF2B5EF4-FFF2-40B4-BE49-F238E27FC236}">
                <a16:creationId xmlns="" xmlns:a16="http://schemas.microsoft.com/office/drawing/2014/main" id="{C1AF891F-E358-354D-8AE1-626631524F42}"/>
              </a:ext>
            </a:extLst>
          </p:cNvPr>
          <p:cNvSpPr/>
          <p:nvPr/>
        </p:nvSpPr>
        <p:spPr>
          <a:xfrm>
            <a:off x="9427444" y="5517232"/>
            <a:ext cx="494109" cy="38014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7">
            <a:extLst>
              <a:ext uri="{FF2B5EF4-FFF2-40B4-BE49-F238E27FC236}">
                <a16:creationId xmlns="" xmlns:a16="http://schemas.microsoft.com/office/drawing/2014/main" id="{3EAFB859-847C-C54D-A042-FD8F8AE9C64B}"/>
              </a:ext>
            </a:extLst>
          </p:cNvPr>
          <p:cNvSpPr/>
          <p:nvPr/>
        </p:nvSpPr>
        <p:spPr>
          <a:xfrm>
            <a:off x="9590089" y="5588699"/>
            <a:ext cx="153579" cy="219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48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451702" y="126901"/>
            <a:ext cx="178612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b="1" spc="-45" dirty="0" smtClean="0">
                <a:solidFill>
                  <a:srgbClr val="334286"/>
                </a:solidFill>
                <a:latin typeface="Arial"/>
                <a:cs typeface="Arial"/>
              </a:rPr>
              <a:t>МУРМАНСКСТАТ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 userDrawn="1"/>
        </p:nvSpPr>
        <p:spPr>
          <a:xfrm>
            <a:off x="458514" y="2468"/>
            <a:ext cx="8997607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8774" y="6381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object 16">
            <a:extLst>
              <a:ext uri="{FF2B5EF4-FFF2-40B4-BE49-F238E27FC236}">
                <a16:creationId xmlns="" xmlns:a16="http://schemas.microsoft.com/office/drawing/2014/main" id="{C1AF891F-E358-354D-8AE1-626631524F42}"/>
              </a:ext>
            </a:extLst>
          </p:cNvPr>
          <p:cNvSpPr/>
          <p:nvPr/>
        </p:nvSpPr>
        <p:spPr>
          <a:xfrm>
            <a:off x="9427444" y="5517232"/>
            <a:ext cx="494109" cy="38014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7">
            <a:extLst>
              <a:ext uri="{FF2B5EF4-FFF2-40B4-BE49-F238E27FC236}">
                <a16:creationId xmlns="" xmlns:a16="http://schemas.microsoft.com/office/drawing/2014/main" id="{3EAFB859-847C-C54D-A042-FD8F8AE9C64B}"/>
              </a:ext>
            </a:extLst>
          </p:cNvPr>
          <p:cNvSpPr/>
          <p:nvPr/>
        </p:nvSpPr>
        <p:spPr>
          <a:xfrm>
            <a:off x="9590089" y="5588699"/>
            <a:ext cx="153579" cy="219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48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451702" y="126901"/>
            <a:ext cx="178612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b="1" spc="-45" dirty="0" smtClean="0">
                <a:solidFill>
                  <a:srgbClr val="334286"/>
                </a:solidFill>
                <a:latin typeface="Arial"/>
                <a:cs typeface="Arial"/>
              </a:rPr>
              <a:t>МУРМАНСКСТАТ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 userDrawn="1"/>
        </p:nvSpPr>
        <p:spPr>
          <a:xfrm>
            <a:off x="458514" y="2468"/>
            <a:ext cx="8997607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8774" y="6381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object 16">
            <a:extLst>
              <a:ext uri="{FF2B5EF4-FFF2-40B4-BE49-F238E27FC236}">
                <a16:creationId xmlns="" xmlns:a16="http://schemas.microsoft.com/office/drawing/2014/main" id="{C1AF891F-E358-354D-8AE1-626631524F42}"/>
              </a:ext>
            </a:extLst>
          </p:cNvPr>
          <p:cNvSpPr/>
          <p:nvPr/>
        </p:nvSpPr>
        <p:spPr>
          <a:xfrm>
            <a:off x="9427444" y="5517232"/>
            <a:ext cx="494109" cy="38014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7">
            <a:extLst>
              <a:ext uri="{FF2B5EF4-FFF2-40B4-BE49-F238E27FC236}">
                <a16:creationId xmlns="" xmlns:a16="http://schemas.microsoft.com/office/drawing/2014/main" id="{3EAFB859-847C-C54D-A042-FD8F8AE9C64B}"/>
              </a:ext>
            </a:extLst>
          </p:cNvPr>
          <p:cNvSpPr/>
          <p:nvPr/>
        </p:nvSpPr>
        <p:spPr>
          <a:xfrm>
            <a:off x="9590089" y="5588699"/>
            <a:ext cx="153579" cy="219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48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451702" y="126901"/>
            <a:ext cx="178612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b="1" spc="-45" dirty="0" smtClean="0">
                <a:solidFill>
                  <a:srgbClr val="334286"/>
                </a:solidFill>
                <a:latin typeface="Arial"/>
                <a:cs typeface="Arial"/>
              </a:rPr>
              <a:t>МУРМАНСКСТАТ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 userDrawn="1"/>
        </p:nvSpPr>
        <p:spPr>
          <a:xfrm>
            <a:off x="458514" y="2468"/>
            <a:ext cx="8997607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8774" y="6381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object 16">
            <a:extLst>
              <a:ext uri="{FF2B5EF4-FFF2-40B4-BE49-F238E27FC236}">
                <a16:creationId xmlns="" xmlns:a16="http://schemas.microsoft.com/office/drawing/2014/main" id="{C1AF891F-E358-354D-8AE1-626631524F42}"/>
              </a:ext>
            </a:extLst>
          </p:cNvPr>
          <p:cNvSpPr/>
          <p:nvPr/>
        </p:nvSpPr>
        <p:spPr>
          <a:xfrm>
            <a:off x="9427444" y="5517232"/>
            <a:ext cx="494109" cy="38014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7">
            <a:extLst>
              <a:ext uri="{FF2B5EF4-FFF2-40B4-BE49-F238E27FC236}">
                <a16:creationId xmlns="" xmlns:a16="http://schemas.microsoft.com/office/drawing/2014/main" id="{3EAFB859-847C-C54D-A042-FD8F8AE9C64B}"/>
              </a:ext>
            </a:extLst>
          </p:cNvPr>
          <p:cNvSpPr/>
          <p:nvPr/>
        </p:nvSpPr>
        <p:spPr>
          <a:xfrm>
            <a:off x="9590089" y="5588699"/>
            <a:ext cx="153579" cy="219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48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451702" y="126901"/>
            <a:ext cx="178612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b="1" spc="-45" dirty="0" smtClean="0">
                <a:solidFill>
                  <a:srgbClr val="334286"/>
                </a:solidFill>
                <a:latin typeface="Arial"/>
                <a:cs typeface="Arial"/>
              </a:rPr>
              <a:t>МУРМАНСКСТАТ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 userDrawn="1"/>
        </p:nvSpPr>
        <p:spPr>
          <a:xfrm>
            <a:off x="458514" y="2468"/>
            <a:ext cx="8997607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8774" y="6381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object 16">
            <a:extLst>
              <a:ext uri="{FF2B5EF4-FFF2-40B4-BE49-F238E27FC236}">
                <a16:creationId xmlns="" xmlns:a16="http://schemas.microsoft.com/office/drawing/2014/main" id="{C1AF891F-E358-354D-8AE1-626631524F42}"/>
              </a:ext>
            </a:extLst>
          </p:cNvPr>
          <p:cNvSpPr/>
          <p:nvPr/>
        </p:nvSpPr>
        <p:spPr>
          <a:xfrm>
            <a:off x="9427444" y="5517232"/>
            <a:ext cx="494109" cy="38014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7">
            <a:extLst>
              <a:ext uri="{FF2B5EF4-FFF2-40B4-BE49-F238E27FC236}">
                <a16:creationId xmlns="" xmlns:a16="http://schemas.microsoft.com/office/drawing/2014/main" id="{3EAFB859-847C-C54D-A042-FD8F8AE9C64B}"/>
              </a:ext>
            </a:extLst>
          </p:cNvPr>
          <p:cNvSpPr/>
          <p:nvPr/>
        </p:nvSpPr>
        <p:spPr>
          <a:xfrm>
            <a:off x="9590089" y="5588699"/>
            <a:ext cx="153579" cy="219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48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451702" y="126901"/>
            <a:ext cx="178612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b="1" spc="-45" dirty="0" smtClean="0">
                <a:solidFill>
                  <a:srgbClr val="334286"/>
                </a:solidFill>
                <a:latin typeface="Arial"/>
                <a:cs typeface="Arial"/>
              </a:rPr>
              <a:t>МУРМАНСКСТАТ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 userDrawn="1"/>
        </p:nvSpPr>
        <p:spPr>
          <a:xfrm>
            <a:off x="458514" y="2468"/>
            <a:ext cx="8997607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8774" y="6381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object 16">
            <a:extLst>
              <a:ext uri="{FF2B5EF4-FFF2-40B4-BE49-F238E27FC236}">
                <a16:creationId xmlns="" xmlns:a16="http://schemas.microsoft.com/office/drawing/2014/main" id="{C1AF891F-E358-354D-8AE1-626631524F42}"/>
              </a:ext>
            </a:extLst>
          </p:cNvPr>
          <p:cNvSpPr/>
          <p:nvPr/>
        </p:nvSpPr>
        <p:spPr>
          <a:xfrm>
            <a:off x="9427444" y="5517232"/>
            <a:ext cx="494109" cy="380146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7">
            <a:extLst>
              <a:ext uri="{FF2B5EF4-FFF2-40B4-BE49-F238E27FC236}">
                <a16:creationId xmlns="" xmlns:a16="http://schemas.microsoft.com/office/drawing/2014/main" id="{3EAFB859-847C-C54D-A042-FD8F8AE9C64B}"/>
              </a:ext>
            </a:extLst>
          </p:cNvPr>
          <p:cNvSpPr/>
          <p:nvPr/>
        </p:nvSpPr>
        <p:spPr>
          <a:xfrm>
            <a:off x="9590089" y="5588699"/>
            <a:ext cx="153579" cy="219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48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1/20/2022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81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871" r:id="rId10"/>
    <p:sldLayoutId id="21474838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3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64"/>
            <a:ext cx="231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F3EA49-91F7-40D0-9D58-3845F88156E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3" y="635636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3" y="6356364"/>
            <a:ext cx="231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983780-5A70-41EE-8967-CDAA820F4F8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4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2.xml"/><Relationship Id="rId3" Type="http://schemas.openxmlformats.org/officeDocument/2006/relationships/image" Target="../media/image2.svg"/><Relationship Id="rId12" Type="http://schemas.openxmlformats.org/officeDocument/2006/relationships/image" Target="../media/image35.png"/><Relationship Id="rId7" Type="http://schemas.openxmlformats.org/officeDocument/2006/relationships/image" Target="../media/image6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34.png"/><Relationship Id="rId5" Type="http://schemas.openxmlformats.org/officeDocument/2006/relationships/image" Target="../media/image4.svg"/><Relationship Id="rId10" Type="http://schemas.openxmlformats.org/officeDocument/2006/relationships/image" Target="../media/image3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chart" Target="../charts/chart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74.svg"/><Relationship Id="rId5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0"/>
            <a:ext cx="9954320" cy="70834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/>
        </p:nvSpPr>
        <p:spPr>
          <a:xfrm>
            <a:off x="920553" y="1196754"/>
            <a:ext cx="3879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ТЕРРИТОРИАЛЬНЫЙ ОРГАН </a:t>
            </a:r>
            <a:endParaRPr lang="en-US" sz="1200" dirty="0" smtClean="0">
              <a:solidFill>
                <a:schemeClr val="bg1"/>
              </a:solidFill>
              <a:latin typeface="Arial Cyr" pitchFamily="34" charset="0"/>
              <a:cs typeface="Arial Cyr" pitchFamily="34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ФЕДЕРАЛЬНОЙ СЛУЖБЫ</a:t>
            </a:r>
            <a:endParaRPr lang="ru-RU" sz="1200" dirty="0">
              <a:solidFill>
                <a:schemeClr val="bg1"/>
              </a:solidFill>
              <a:latin typeface="Arial Cyr" pitchFamily="34" charset="0"/>
              <a:cs typeface="Arial Cyr" pitchFamily="34" charset="0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ГОСУДАРСТВЕННОЙ </a:t>
            </a:r>
            <a:r>
              <a:rPr lang="ru-RU" sz="1200" dirty="0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СТАТИСТИКИ </a:t>
            </a:r>
            <a:br>
              <a:rPr lang="ru-RU" sz="1200" dirty="0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ПО МУРМАНСКОЙ ОБЛАСТИ</a:t>
            </a:r>
            <a:endParaRPr lang="ru-RU" sz="1200" dirty="0">
              <a:solidFill>
                <a:schemeClr val="bg1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00672" y="3861048"/>
            <a:ext cx="795364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600" b="1" dirty="0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О ПЛАНЕ РАБОТ ПО ВЗАИМОДЕЙСТВИЮ</a:t>
            </a:r>
            <a:endParaRPr lang="en-US" sz="2600" b="1" dirty="0" smtClean="0">
              <a:solidFill>
                <a:schemeClr val="bg1"/>
              </a:solidFill>
              <a:latin typeface="Arial Cyr" pitchFamily="34" charset="0"/>
              <a:cs typeface="Arial Cyr" pitchFamily="34" charset="0"/>
            </a:endParaRPr>
          </a:p>
          <a:p>
            <a:pPr algn="ctr" eaLnBrk="1" hangingPunct="1"/>
            <a:r>
              <a:rPr lang="ru-RU" sz="2600" b="1" dirty="0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 С</a:t>
            </a:r>
            <a:r>
              <a:rPr lang="en-US" sz="2600" b="1" dirty="0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ОБЩЕСТВЕННОСТЬЮ И </a:t>
            </a:r>
            <a:r>
              <a:rPr lang="ru-RU" sz="2600" b="1" dirty="0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СМИ </a:t>
            </a:r>
            <a:endParaRPr lang="ru-RU" sz="2600" b="1" dirty="0" smtClean="0">
              <a:solidFill>
                <a:schemeClr val="bg1"/>
              </a:solidFill>
              <a:latin typeface="Arial Cyr" pitchFamily="34" charset="0"/>
              <a:cs typeface="Arial Cyr" pitchFamily="34" charset="0"/>
            </a:endParaRPr>
          </a:p>
          <a:p>
            <a:pPr algn="ctr" eaLnBrk="1" hangingPunct="1"/>
            <a:r>
              <a:rPr lang="ru-RU" sz="2600" b="1" dirty="0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НА 2022 ГОД</a:t>
            </a:r>
            <a:endParaRPr lang="ru-RU" sz="2600" b="1" dirty="0">
              <a:solidFill>
                <a:schemeClr val="bg1"/>
              </a:solidFill>
              <a:latin typeface="Arial Cyr" pitchFamily="34" charset="0"/>
              <a:cs typeface="Arial Cy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74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42B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61"/>
          <p:cNvSpPr>
            <a:spLocks noChangeArrowheads="1"/>
          </p:cNvSpPr>
          <p:nvPr/>
        </p:nvSpPr>
        <p:spPr bwMode="auto">
          <a:xfrm>
            <a:off x="1136576" y="476672"/>
            <a:ext cx="5832646" cy="56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Cyr" pitchFamily="34" charset="0"/>
                <a:cs typeface="Arial Cyr" pitchFamily="34" charset="0"/>
              </a:rPr>
              <a:t>ИНДЕКС ПОТРЕБИТЕЛЬСКИХ ЦЕН В 2021 ГОДУ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Cyr" pitchFamily="34" charset="0"/>
                <a:cs typeface="Arial Cyr" pitchFamily="34" charset="0"/>
              </a:rPr>
              <a:t/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Cyr" pitchFamily="34" charset="0"/>
                <a:cs typeface="Arial Cyr" pitchFamily="34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Cyr" pitchFamily="34" charset="0"/>
                <a:cs typeface="Arial Cyr" pitchFamily="34" charset="0"/>
              </a:rPr>
              <a:t>в процентах к декабрю предыдущего года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Cyr" pitchFamily="34" charset="0"/>
              <a:cs typeface="Arial Cyr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816929" y="186800"/>
            <a:ext cx="7634604" cy="145710"/>
            <a:chOff x="1439580" y="3483713"/>
            <a:chExt cx="9153123" cy="103714"/>
          </a:xfrm>
        </p:grpSpPr>
        <p:sp>
          <p:nvSpPr>
            <p:cNvPr id="1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 flipV="1">
              <a:off x="1439580" y="3504129"/>
              <a:ext cx="6380805" cy="3170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>
              <a:off x="8076520" y="3531160"/>
              <a:ext cx="2516183" cy="31702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xmlns="" id="{A0F196C2-1ABD-A84E-BE86-E8C7E35D5D8F}"/>
                </a:ext>
              </a:extLst>
            </p:cNvPr>
            <p:cNvSpPr/>
            <p:nvPr/>
          </p:nvSpPr>
          <p:spPr>
            <a:xfrm>
              <a:off x="7888230" y="3483713"/>
              <a:ext cx="125499" cy="103714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89839" y="89839"/>
                  </a:moveTo>
                  <a:lnTo>
                    <a:pt x="0" y="89839"/>
                  </a:lnTo>
                  <a:lnTo>
                    <a:pt x="0" y="0"/>
                  </a:lnTo>
                  <a:lnTo>
                    <a:pt x="89839" y="0"/>
                  </a:lnTo>
                  <a:lnTo>
                    <a:pt x="89839" y="89839"/>
                  </a:lnTo>
                  <a:close/>
                </a:path>
              </a:pathLst>
            </a:custGeom>
            <a:solidFill>
              <a:srgbClr val="3342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74F15D4-B632-43C4-A1DA-3546E600AA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00472" y="260648"/>
            <a:ext cx="1080730" cy="1157925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7230" y="1988841"/>
            <a:ext cx="3824439" cy="4021106"/>
            <a:chOff x="418661" y="1548661"/>
            <a:chExt cx="4317737" cy="4021106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18661" y="1548661"/>
              <a:ext cx="4317737" cy="4021106"/>
              <a:chOff x="312448" y="1291137"/>
              <a:chExt cx="4317738" cy="4021106"/>
            </a:xfrm>
          </p:grpSpPr>
          <p:sp>
            <p:nvSpPr>
              <p:cNvPr id="19" name="Rectangle 6061"/>
              <p:cNvSpPr>
                <a:spLocks noChangeArrowheads="1"/>
              </p:cNvSpPr>
              <p:nvPr/>
            </p:nvSpPr>
            <p:spPr bwMode="auto">
              <a:xfrm>
                <a:off x="472179" y="2163062"/>
                <a:ext cx="2677267" cy="323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Индекс потребительских </a:t>
                </a:r>
                <a:r>
                  <a:rPr lang="ru-RU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цен</a:t>
                </a:r>
                <a:endPara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xmlns="" id="{074F15D4-B632-43C4-A1DA-3546E600AA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387098" y="1618169"/>
                <a:ext cx="829691" cy="691779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2875450" y="2079115"/>
                <a:ext cx="17547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E0002B"/>
                    </a:solidFill>
                    <a:latin typeface="Arial Black" pitchFamily="34" charset="0"/>
                  </a:rPr>
                  <a:t>106</a:t>
                </a:r>
                <a:r>
                  <a:rPr lang="ru-RU" sz="2000" dirty="0" smtClean="0">
                    <a:solidFill>
                      <a:srgbClr val="E0002B"/>
                    </a:solidFill>
                    <a:latin typeface="Arial Black" pitchFamily="34" charset="0"/>
                  </a:rPr>
                  <a:t>,1%</a:t>
                </a:r>
                <a:endParaRPr lang="ru-RU" sz="2000" dirty="0">
                  <a:solidFill>
                    <a:srgbClr val="E0002B"/>
                  </a:solidFill>
                  <a:latin typeface="Arial Black" pitchFamily="34" charset="0"/>
                </a:endParaRPr>
              </a:p>
            </p:txBody>
          </p:sp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xmlns="" id="{1DC2B348-2F27-459F-9A65-5E5163D70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2448" y="2461401"/>
                <a:ext cx="754265" cy="62889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495579" y="2962253"/>
                <a:ext cx="2590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Продовольственные товары</a:t>
                </a:r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943192" y="2869979"/>
                <a:ext cx="15261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E0002B"/>
                    </a:solidFill>
                    <a:latin typeface="Arial Black" pitchFamily="34" charset="0"/>
                  </a:rPr>
                  <a:t>106</a:t>
                </a:r>
                <a:r>
                  <a:rPr lang="ru-RU" sz="2000" dirty="0" smtClean="0">
                    <a:solidFill>
                      <a:srgbClr val="E0002B"/>
                    </a:solidFill>
                    <a:latin typeface="Arial Black" pitchFamily="34" charset="0"/>
                  </a:rPr>
                  <a:t>,2%</a:t>
                </a:r>
                <a:endParaRPr lang="ru-RU" sz="2000" dirty="0">
                  <a:solidFill>
                    <a:srgbClr val="E0002B"/>
                  </a:solidFill>
                  <a:latin typeface="Arial Black" pitchFamily="34" charset="0"/>
                </a:endParaRPr>
              </a:p>
            </p:txBody>
          </p:sp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xmlns="" id="{9EFEDF29-3D44-4F11-B5A2-A04713585B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378023" y="3268705"/>
                <a:ext cx="829691" cy="691779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500175" y="3837373"/>
                <a:ext cx="2677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Непродовольственные товары</a:t>
                </a:r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040603" y="3736948"/>
                <a:ext cx="14928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E0002B"/>
                    </a:solidFill>
                    <a:latin typeface="Arial Black" pitchFamily="34" charset="0"/>
                  </a:rPr>
                  <a:t>107</a:t>
                </a:r>
                <a:r>
                  <a:rPr lang="ru-RU" sz="2000" dirty="0" smtClean="0">
                    <a:solidFill>
                      <a:srgbClr val="E0002B"/>
                    </a:solidFill>
                    <a:latin typeface="Arial Black" pitchFamily="34" charset="0"/>
                  </a:rPr>
                  <a:t>,3%</a:t>
                </a:r>
                <a:endParaRPr lang="ru-RU" sz="2000" dirty="0">
                  <a:solidFill>
                    <a:srgbClr val="E0002B"/>
                  </a:solidFill>
                  <a:latin typeface="Arial Black" pitchFamily="34" charset="0"/>
                </a:endParaRPr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xmlns="" id="{92715685-B30D-4D3F-9AC7-88E622E63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404981" y="4145431"/>
                <a:ext cx="754265" cy="62889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495579" y="4683292"/>
                <a:ext cx="26772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Услуги</a:t>
                </a:r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33144" y="4542802"/>
                <a:ext cx="1502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E0002B"/>
                    </a:solidFill>
                    <a:latin typeface="Arial Black" pitchFamily="34" charset="0"/>
                  </a:rPr>
                  <a:t>104</a:t>
                </a:r>
                <a:r>
                  <a:rPr lang="ru-RU" sz="2000" dirty="0" smtClean="0">
                    <a:solidFill>
                      <a:srgbClr val="E0002B"/>
                    </a:solidFill>
                    <a:latin typeface="Arial Black" pitchFamily="34" charset="0"/>
                  </a:rPr>
                  <a:t>,4%</a:t>
                </a:r>
                <a:endParaRPr lang="ru-RU" sz="2000" dirty="0">
                  <a:solidFill>
                    <a:srgbClr val="E0002B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8" name="Rectangle 6061"/>
              <p:cNvSpPr>
                <a:spLocks noChangeArrowheads="1"/>
              </p:cNvSpPr>
              <p:nvPr/>
            </p:nvSpPr>
            <p:spPr bwMode="auto">
              <a:xfrm>
                <a:off x="1216789" y="1291137"/>
                <a:ext cx="1997991" cy="421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ru-RU" b="1" dirty="0" smtClean="0">
                    <a:solidFill>
                      <a:srgbClr val="283583"/>
                    </a:solidFill>
                  </a:rPr>
                  <a:t>Ноябрь</a:t>
                </a:r>
              </a:p>
            </p:txBody>
          </p:sp>
        </p:grpSp>
        <p:cxnSp>
          <p:nvCxnSpPr>
            <p:cNvPr id="36" name="Прямая соединительная линия 35"/>
            <p:cNvCxnSpPr/>
            <p:nvPr/>
          </p:nvCxnSpPr>
          <p:spPr>
            <a:xfrm>
              <a:off x="637721" y="3526229"/>
              <a:ext cx="3199944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661667" y="2778040"/>
              <a:ext cx="322334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676498" y="4389462"/>
              <a:ext cx="3193679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3944888" y="1628800"/>
            <a:ext cx="5891168" cy="4309447"/>
            <a:chOff x="4168140" y="1128762"/>
            <a:chExt cx="7427255" cy="4527059"/>
          </a:xfrm>
        </p:grpSpPr>
        <p:graphicFrame>
          <p:nvGraphicFramePr>
            <p:cNvPr id="35" name="Диаграмма 3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77842028"/>
                </p:ext>
              </p:extLst>
            </p:nvPr>
          </p:nvGraphicFramePr>
          <p:xfrm>
            <a:off x="4168140" y="1128762"/>
            <a:ext cx="7427255" cy="41764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>
              <a:off x="6161519" y="5364835"/>
              <a:ext cx="3243704" cy="29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Индекс потребительских цен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6"/>
          <p:cNvSpPr>
            <a:spLocks noChangeArrowheads="1"/>
          </p:cNvSpPr>
          <p:nvPr/>
        </p:nvSpPr>
        <p:spPr bwMode="auto">
          <a:xfrm>
            <a:off x="992888" y="673752"/>
            <a:ext cx="8496616" cy="44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kumimoji="1" lang="ru-RU" b="1" dirty="0" smtClean="0">
                <a:solidFill>
                  <a:srgbClr val="334286"/>
                </a:solidFill>
                <a:latin typeface="Arial Cyr" pitchFamily="34" charset="0"/>
                <a:cs typeface="Arial Cyr" pitchFamily="34" charset="0"/>
              </a:rPr>
              <a:t>ЗАРАБОТНАЯ ПЛАТА ОДНОГО РАБОТНИКА ОРГАНИЗАЦИЙ В 2021 ГОДУ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20952" y="530120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Cyr" pitchFamily="34" charset="0"/>
                <a:cs typeface="Arial Cyr" pitchFamily="34" charset="0"/>
              </a:rPr>
              <a:t>Индекс реальной начисленной заработной платы </a:t>
            </a:r>
            <a:br>
              <a:rPr lang="ru-RU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Cyr" pitchFamily="34" charset="0"/>
                <a:cs typeface="Arial Cyr" pitchFamily="34" charset="0"/>
              </a:rPr>
            </a:br>
            <a:r>
              <a:rPr lang="ru-RU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Cyr" pitchFamily="34" charset="0"/>
                <a:cs typeface="Arial Cyr" pitchFamily="34" charset="0"/>
              </a:rPr>
              <a:t>одного работника организации</a:t>
            </a:r>
          </a:p>
          <a:p>
            <a:pPr algn="ctr"/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Cyr" pitchFamily="34" charset="0"/>
                <a:cs typeface="Arial Cyr" pitchFamily="34" charset="0"/>
              </a:rPr>
              <a:t>в процентах к соответствующему периоду предыдущего года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805051" y="186873"/>
            <a:ext cx="7615570" cy="157587"/>
            <a:chOff x="1439580" y="3483713"/>
            <a:chExt cx="9116124" cy="103714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 flipV="1">
              <a:off x="1439580" y="3504128"/>
              <a:ext cx="2833921" cy="30089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>
              <a:off x="4523977" y="3532268"/>
              <a:ext cx="6031727" cy="30594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xmlns="" id="{A0F196C2-1ABD-A84E-BE86-E8C7E35D5D8F}"/>
                </a:ext>
              </a:extLst>
            </p:cNvPr>
            <p:cNvSpPr/>
            <p:nvPr/>
          </p:nvSpPr>
          <p:spPr>
            <a:xfrm>
              <a:off x="4296038" y="3483713"/>
              <a:ext cx="125499" cy="103714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89839" y="89839"/>
                  </a:moveTo>
                  <a:lnTo>
                    <a:pt x="0" y="89839"/>
                  </a:lnTo>
                  <a:lnTo>
                    <a:pt x="0" y="0"/>
                  </a:lnTo>
                  <a:lnTo>
                    <a:pt x="89839" y="0"/>
                  </a:lnTo>
                  <a:lnTo>
                    <a:pt x="89839" y="89839"/>
                  </a:lnTo>
                  <a:close/>
                </a:path>
              </a:pathLst>
            </a:custGeom>
            <a:solidFill>
              <a:srgbClr val="33428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AutoShape 2" descr="data:image/png;base64,iVBORw0KGgoAAAANSUhEUgAAAWkAAAFpCAYAAABee9lOAAAABHNCSVQICAgIfAhkiAAAAAlwSFlzAAADsAAAA7ABJ8QPrQAAF0tJREFUeJzt3WtsW+d9x/HfoUjdItqSbNlWEyVybKuxsMWKA3dLg8WKPAQY0sJOi20ZGiMKkHZrNyyt96IIhsZJV8BAXjjxXqQv2iw2jA3ZCizp2mLIhtiK26xrgqRy6tmu5diyfFEt2aIk6kbxcvbikLpSFC+HPIfk9wMElajD5zws7J8e/5/Lk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qe4XQHgIT2rkOd8S87U1yWqR5JOnvi+R4b2wQKhpCGY9q7Du2TtFtWKHcU4Ja9skL72NkTz/cW4H5AzghpFFR716F6Sd+U9LSkVge70i/pmKRXz554ftTBfgApEdIoiAXh/Jykeoe7s9CopCMirOFShDTyLl7WeEPuCuel+iU9Q+0abuNxugMobe1dh16R9JbcHdCSVXo5Ge8v4BqMpJEX8fLGSRVmQtBuPZKeoPwBNyCkYbsiD+iEXkmPEtRwGiENW5VIQCcQ1HAcNWnY7Q2VRkBL1uegRg1HVTjdAZSO9q5DL0r6K6f7YbOOps1/PDZ8+d3/dbojKE+UO2CL9q5DHZJ+7XQ/8mRU0gNnTzzf73RHUH4od8AupVwWqJdVxgEKjpBGztq7DnXL3kOR3KhzwQFQQMEQ0rDDQac7UCDl8jnhIoQ0chIfXbY63I1C6YzX3oGCIaSRq6ed7kCBPed0B1BeCGnkap/THSiwcvu8cBghjazFSx1uPzjJbvWUPFBIhDRy0el0B1Jpa/Tp5UfX5aPpznw0CiRDSCMXu53uwEraGn167bEm7W6p0e6WGrub32F3g8BKCGnkwpWljkRA+yutP97f2lU/97VNWu1sDEiFkEYuXFeb3bmpalFAS1JzXYWe3F5n521c97lRughpZKW961Cr031Y6vEtd+j7SwI64dkda9TW6LPrVq78FwRKEyGNbLU63YGFvrWrXi883JDymu98vtG2+7FFHIVCSKOo+Ss9evnRdWmVM9oaffrqjjUF6BVgH0Ia2XL8n/xtjT4d/8LGjFZvPLtjjXZuqspjrwB7EdLIlqOTZ09ur9NrjzWpuS7z51a83LnO7tUeQN7wJxVFJVHeyGVZnb/So9cea7K5Z0B+ENLIVm+hb7i7pUZvfWmTLZtT2hp9euFh+yYSgXzxOt0BFK2CPUHbX+nRdx5usH3n4ONbaiVJ331/xNZ2ATsR0nC1J7fX6dkda/JWQyao4XaENFxp56YqvfD5xqwmBjOVCOpXPhxVcDaW1nvOnni+J49dAubwtHBkrb3rkGl3mzs3VemrO9Zo58bCL5O7MBLWP/zPiC6MhFe99uyJ5/m7g4JgJA1XcDKcExLrrt88N6Efnh5Pe1QN5BMhjVyMKsdNLW4I56We3F6nx7fU6l/PTeinn05pcCKy9JIeB7qFMkVIIxe9yuIAfH+lR49vqdWT2/0FqTlnw1/p0bM71ujZHWt0YSSsU1endWEkrGA4po9/F3K6eygjhDQKZndLjXbfXTM3UVcs2hp9S0/Q6/efcKo3KDeENHLxnlYZSSeC+ZGW6lLain3F6Q6gfBDSsFVznVe7W6q1c1OVdm6sKqVgXqhgG3kAQhpZ27mpqkfSwQc3Vmlboy/rUP74ZmiuzvtIS42dh/NLkn4Wn/yri9fCbfjFUfAt8ShfhDSy9v3HmnIeUb55bkKvfDjfzA9Oj+uFhxttqVsHZ2P6xn8NL1r3/MPT43rtsaZcfxEwkkbBlOS/RVEY/u79OY0oByeiiwI64bvvj2hwIppL05KsEfTSjSnB2Zh+eHo8p3Zz/dxAJghp5Ko/2zcOTi5bf5zWz9L13tXpjF5PU38ubwYyRUgjV/1Od2Alfl/yP9451qT7c3kzkClCGrnK+p/+2xp8SQOzuc5ryw7Ex7cmr2un8zzEFN7L5c1Apghp5CrrNcOJJ6Q0183PX7c1+vRy5zpbOra7pUYvPNy46BdB4ujTHDBpiIJidQdyldMkWlujT29/adPcRKHd28Qf31Krx7fU6sJIWM11FSy/Q9EhpJErW0Ir32d42Lj2mpBGQVHuQE783ftHVT6Taf3xzwsUDCENO5TL6LLf6Q6g/BDSsMNppztQIKzsQMER0rBDuYyky+VzwkUIadihx+kOFAghjYIjpJGzMpk8HPV37+93uhMoP4Q07FLqo8wepzuA8kRIwy6lPqlWLpOjcBlCGnbpcboDedbjdAdQngynO4DSETx6PCCp3ul+5IO/ez9/V+AIRtKwU4/THciTt53uAMoXIQ07/diORiZ/dEJjh99U7PZY1m1Mn/hIY4ffVOTakB1dsuVzAdkgpGEbf/f+o7LhKE+jplrhC1c18aOTWb0/cm1IUz99X+ELV+Wpyflc6lExkoaDCGnY7UiuDdTseVBGbZVme/syHlGHfnlGY4fflDkVUs2eB+VZtzbX7hzhUCU4ickQ2Cp49Hi9pMvKcQIxcm1IE8f+U5GrVrmismObfG0t8t61Qd6WDTLiI+TY7TFFb49r9nSfZnsvKhoP9Jo9D+qOP+3K6bPIGkVvJqThJEIatgsePd4t6Y1c2zGnQ5p+9yOFfnlmLnxX42trUe0XHpavrSXX20vSt/zd+1+1oyEgW4Q08iJ49PhbkvbZ1V7k2pBmey/GR86LA9vXdrcq1q2Rr63FjvJGQo+/e/+jdjUGZIsnsyBfnpHUIanVjsa8d22Q964NdjSVjlFJTxTqZkAqTBwiL+J13CdUfA9uHZX0KHVouAXlDuRV8OjxDkknVRw7ERMBXeqHRaGIENLIuyIJagIarkS5A3kXD77Ncu+28V5ZS+0IaLgOI2kUVPDo8RclPSf3jKpf8nfvf9HpTgArIaRRcMGjx1slHZTU7WA33pa1DrrfwT4AqyKk4RiHwvqopGP+7v09BbwnkDVCGo6LbyXvlrRXUqfd7ZvhcL/h8x2RdJSldSg2hDRc5dZz3+yUdLKioUFGnV+G1yujukZGdfWq7zVnZmTOTMuMRGROBBUNBGROBGVGIi9tOHbsxXz3HcgHdhzCVWKjgUX/C5Q7luABgIsR0gDgYoQ0ALgYIQ0ALkZIA4CLEdIA4GKENAC4GCGNctDvdAeAbLHjEK4z9PTT3bLpsVuSRjccO8bDZAEAAACgrFDuwCLtXYc689V2TVOj7vqjXYtee/uvHziYr/ut5MT5kff+8d0rPYnvR859qtvnLubzlr1nTzzP6XvICiENtXcd6pb1tJSOfN7H4/Nqyxf3LHrtyc8168ldmzJu6/ynQ7pz41r566oyet9kKKqvHf8/TYaic6/d/OiMxq9cz7gPGeqXdEzSqwQ2MsHqjjLW3nWovr3r0ElJbyjPAS1JsXBE4anpRa/95PTQosBczfXfjelvX/h3fflr/6Qv/+U/6e13fpNRH17/xbVl9wuNjmfURpZaZT3g4HJ716G8/3+N0kFIl7e3lIdD9lOZHh5Z9P1kKKrXf3Ft1ffFYjH9208+0mNf+b7eff+CJCuw//7ln6n7wL9oZmZm1TYu35rWifMjy14PjQXT7L0t6iWdbO865JZnPMLlCOkyFS9xdBb6vtO3lp8TfeL8iC7fmk5ytWVsbEwDAwPqu3Qj6c8/PD2gGzdu6ObNm4pEIiu2k+yXQYEDOqFe0itO3BjFh5AuX3uduOnSkXRCsgCdmZnRwMCAbt++rVgsps0tyQef98Zfn5yc1MDAgAKBgGKx2KJrfnV5TGeuTyx7b4FKHcl0O3VjFBdCunztc+Km4anpZXVpSTpzfUK/ujwmSZqdndXg4KBu3LixaGT8hx136vc/u2HZe5/98wcWfR8IBDQwMKBg0BolT4aiev3nyUsqkanVyyT5ks+VNCgdPD4LBRcaDcpXW7Ps9dd/fk2x2Slt9K1c+rh0Nb3HasViMQ0PDysQCOifz0Q0FJxNet3UreQje8AtGEmj4EbOXdR0knAcCs7qB+8PpXzv5FR42WuXUwT3z85Pzo3Qlxq/ct3JcgeQFkIaBRcaC+raqQ9186MzioUXT/SNTMf0zsVQRu1NTi8P7kRbp/qTtzX8yfmk9wfchpCGY8avXNfoxSvLXj/VH9J02Fz2erJRdCrv9CVvZ+LGUNL7Am5ESMNR0fDy4J0Om3r73PIJvUtXk2/Uu3lrctlrn45E9OH15HXoWWeW3QFZIaThqJXWKX94fVafjqRXihi6PbXstWQhn8BkIYoJIQ3Xeqcvs9p0wofXZ3V9fOWt5kwWopgQ0nDUSptbJOnikpLFmQupV35IK5dKEsJT00wWoqgQ0nC1lSb/FvrNb+fD+9SV2ZTXp/qlALgRIQ3HJVsznTAyHdOpK8knAJNd+05f6h2EDp3VAWSNkIbrneoPaWQ6pksDqY9hfvOTlXcqJhDSKDaENBwXGk0dnIk680qbViTpv0/f0sU0VoNQ7kCxIaThuNvnLq46wj1zM6zB6ZUfJPQfF1cP6Jsfncm4b4DTCGk4LhaOaPCXv1511UXtti1JX1+3fWvSA5sWKtAjsgDbEdJwhfDUtK6d+iBlUFet9WvNPXcues3j86p+6z0p2yagUcwIabiGdfBS6qBuuv8+eXzeFb9fioBGsSOk4SqrBbXH51XD1lZJyUfWCxHQKAWENFxntaBu3L5FvtoaNe24b8U2CGiUCkIarhQaC2r4k/Mr/vzuPZ9XzfrGpD8joFFKCGm41viV6ysum1upDk1Ao9TwjEO4WiJwNz74eymvi4UjuvnRbzRxY/VDmIBiQkjD9VYL6lg4omunPmDLN0oS5Q4UhfEr15PWqAlolDpCGmlZt32r7npkl6N9WBrEbgnoux7ZpXXbtzraB5QuQhpFY2G5wy0BDeQbIY2iUL/1nrnzOQholBMmDuF6Hp93rpxQDAHtrzXVtSOk+1oi+mzL8g05wSmPfnvNK0mtf3Oi4N1DkSGk4Xrrtm+Vx+d1fUDvagvrqT3T6upY/QG68Wve+PoXDhyUdEzSqxXbDqd+qgHKEiENV6ta61f91ntcHdAbqif1d39xQfdvjGdsdEbm9LA0MywzHJRiS0bTPr8MX51U0ySjuqlV0kFJz0X7Dhyp2Hb4xcL2Hm5HSMPVmnbc5+qA3vvQjL79J6fkrzWlcFDm+GWZM8Op3xQOWuE9NSjT45VRd7eMO1rq5fEejPYd2CvpiYpth/sL0X+4HxOHcK2qtX7VrG90bUB/rzuo73UH5a81ZY5dUGzog9UDeqlYROb4JcWGfiWFApLUIenX0b4DHXnoMooQIQ3X8lT6JLnz4bHf6w5q70MzUixihfPE1dwajM4odutjmVODklQv6SRBDYmQBjK296GZ+YC+9bEUtu+XiBk4KzN4WbKC+q1o34F62xpHUSKkgQx8Zl1U3/6zifQCuqJaRlWD5PNndA9z/FJiRN0q6Y0cuosSwMQhkIH5GvSlVUfQhs8vY939mnvGeXRGikzLDE9I0WkpPJF89Yckc+yCFfAV1fuifQc6K7Yd7rH9w6AoENJAmna1hbWrLSyFAunVoCvjI2hrQlCyQtcK3zgjFpEZvLS8vVhEZuCsjPU7JWs0vdmOz4DiQ0gDaXpqz7QkJWrGq6uonrveTAS1xyvD57d+5vPLqG2WsbbNCmWrxDHHDAVkhAJSVUMro+nyRU0aSIO/1rR2CUZn5gN3FUYipBdeH4vIDAVkTg1ay/ZufWxdu7YtaRsLRthPZ9t3FDdCGkhD1w5rq/fS0W5KPr9Vh04lHLTa9HgXlUESzJnhRM16X/o3Rimh3AHIGinvfWhGXR0hq+68wPmrC/6apDmKliR5vFIojeV54aCkZslXl7R9czYgo7qpPtp3oKNi2+He9DuAUkBIo+x944tTeqprSnWeIWlyULHBwPyKC49Xn61tkGqaJDVL1U1WqCZZkbFQYlRshidW74DH2rSjla4NT1j3tdZOo8wQ0ihb/lpTR74+pl2bRxQLnLOWwy0Vi1glh5lhmeOX5Glol7F+p1VLThXU8Xq0zNRhLklGbXP80unkF8zO9atTUs+qDaKkUJNG2ZoL6HR3DSa2bocn5Fm/0ypnJOFp3i2joV2SZFTWy1hzr4zqpuU1Z4/Xuq6i2vpFsFL9Oo2gR+liJI2y9I0vTs0HdJIRsVHVYK1rlqRYeNE65sT6ZcN/r8yxC8sbDwetSUOPV6pqWLwuWrLut/CacFBm4KzNnxClgpBG2fHXmnqqa0qxwLlFAW3UNlulh6qG+aV20Rnr9eqmueVykhQb+USejQ9bKzMWjsI9XpnByzLWbpM8fsWGPpARD2sZXuscaZ/f+j6+Ntocu5C6dOKrS3zFQwHKECGNsrP3oRnVeYaW16C9NTLNiMzfvb+o9GBODMiz4Q+scE28Jx6wRl3LolGwUdkgY939c9971m6TaUasyb9QQObMcNrrrOcb8SW+YmVHGSKky9dLTnfAKV/pmn5Ok4PLV0qEAjKq18tcWhuORWROD8uoaVoU7ObUoDzrd8pceK0ZkTlxVUZdi/V9VYNV4rBWZ0iySh6xoQ/SPj3PqJzrKiFdhozVLwFKS7TvgBkbfC9picFz5x4l+5lnw+dkTlxdtpnF07zbOrB/QbAbVQ0y1u+0toOPX7K2fy8peSwsnaTk8crTvFuSeiu2HX4g08+K4sdIGuVppRpwKCCjssFabeHxyqhskO6IL5FL9tSVcFCGt2bx6DtRQ46F564x421LWjzyXkVieZ6kH2fwNpQQQhpI8HhlRmdkrNksY81mqwYdCsicHVUscHbVDSzz7ayyOSUDRt3diS+P5twYihIhDSRU1FirLypq5icDqxpkVNbLjF1K/h5vjcwl4Z2oISfdHJMBY829iU0xR3kwbfliMwvKUW+yw4wUDsoMjVpljnX3W6NpaeWzoyuqrf+WhnFik0u6I+9kfH4Zd7RI1rK7sp3kBSNplKce1TZ3JD0sKRy0wnr88qpP/jbu+EzSa3J+KK3HK0/D9kTYv8QourwxkkY5OmLUNs+fr7GAOTUoc+bW/G7DlXi81kg3Sd3ZnBrM7EjTJe161u9MPBfxaMW2w69m1xBKBSGNshMfmb7qiZ+vsUwoIKMq9YFzxto2K6j9m1c8sD9jPv/CgO6t2Hb4GXsaRjEjpFGuXlJVQ6+RJKjNUCBlPTm+fXxU0qOSRo26Fnk2fC7jp4IvanPNvUtH0KyJhiQ2s6CMRfsO1Es6ac4Md5jpLLHzeGWsbZsL6Ipth3ujfQdaZT0otlOKP7llajC9rd8erxX4dXcnSi+jsmrQlDgwh5BGWYsH9RuKRfaZk1dlTt5YfmRoRbWMmqZEmPZIembpZF6070C3pIOSWq0X5g9oWjRBaXilSr+1TG9x3fuomCREEoQ0ICnad6BT1sNe9yk6U6/EAfzemsQo921JR1Z7Yne078C+uXZW17+g3f7seo5SR0gDS0T7DnRo/lFVo9k+VzAe/K1KjK7n9UjqJ5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dL/A97DwU/jCEhZAAAAAElFTkSuQmCC"/>
          <p:cNvSpPr>
            <a:spLocks noChangeAspect="1" noChangeArrowheads="1"/>
          </p:cNvSpPr>
          <p:nvPr/>
        </p:nvSpPr>
        <p:spPr bwMode="auto">
          <a:xfrm>
            <a:off x="129717" y="-144463"/>
            <a:ext cx="25413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4" descr="data:image/png;base64,iVBORw0KGgoAAAANSUhEUgAAAWkAAAFpCAYAAABee9lOAAAABHNCSVQICAgIfAhkiAAAAAlwSFlzAAADsAAAA7ABJ8QPrQAAF0tJREFUeJzt3WtsW+d9x/HfoUjdItqSbNlWEyVybKuxsMWKA3dLg8WKPAQY0sJOi20ZGiMKkHZrNyyt96IIhsZJV8BAXjjxXqQv2iw2jA3ZCizp2mLIhtiK26xrgqRy6tmu5diyfFEt2aIk6kbxcvbikLpSFC+HPIfk9wMElajD5zws7J8e/5/Lk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qe4XQHgIT2rkOd8S87U1yWqR5JOnvi+R4b2wQKhpCGY9q7Du2TtFtWKHcU4Ja9skL72NkTz/cW4H5AzghpFFR716F6Sd+U9LSkVge70i/pmKRXz554ftTBfgApEdIoiAXh/Jykeoe7s9CopCMirOFShDTyLl7WeEPuCuel+iU9Q+0abuNxugMobe1dh16R9JbcHdCSVXo5Ge8v4BqMpJEX8fLGSRVmQtBuPZKeoPwBNyCkYbsiD+iEXkmPEtRwGiENW5VIQCcQ1HAcNWnY7Q2VRkBL1uegRg1HVTjdAZSO9q5DL0r6K6f7YbOOps1/PDZ8+d3/dbojKE+UO2CL9q5DHZJ+7XQ/8mRU0gNnTzzf73RHUH4od8AupVwWqJdVxgEKjpBGztq7DnXL3kOR3KhzwQFQQMEQ0rDDQac7UCDl8jnhIoQ0chIfXbY63I1C6YzX3oGCIaSRq6ed7kCBPed0B1BeCGnkap/THSiwcvu8cBghjazFSx1uPzjJbvWUPFBIhDRy0el0B1Jpa/Tp5UfX5aPpznw0CiRDSCMXu53uwEraGn167bEm7W6p0e6WGrub32F3g8BKCGnkwpWljkRA+yutP97f2lU/97VNWu1sDEiFkEYuXFeb3bmpalFAS1JzXYWe3F5n521c97lRughpZKW961Cr031Y6vEtd+j7SwI64dkda9TW6LPrVq78FwRKEyGNbLU63YGFvrWrXi883JDymu98vtG2+7FFHIVCSKOo+Ss9evnRdWmVM9oaffrqjjUF6BVgH0Ia2XL8n/xtjT4d/8LGjFZvPLtjjXZuqspjrwB7EdLIlqOTZ09ur9NrjzWpuS7z51a83LnO7tUeQN7wJxVFJVHeyGVZnb/So9cea7K5Z0B+ENLIVm+hb7i7pUZvfWmTLZtT2hp9euFh+yYSgXzxOt0BFK2CPUHbX+nRdx5usH3n4ONbaiVJ331/xNZ2ATsR0nC1J7fX6dkda/JWQyao4XaENFxp56YqvfD5xqwmBjOVCOpXPhxVcDaW1nvOnni+J49dAubwtHBkrb3rkGl3mzs3VemrO9Zo58bCL5O7MBLWP/zPiC6MhFe99uyJ5/m7g4JgJA1XcDKcExLrrt88N6Efnh5Pe1QN5BMhjVyMKsdNLW4I56We3F6nx7fU6l/PTeinn05pcCKy9JIeB7qFMkVIIxe9yuIAfH+lR49vqdWT2/0FqTlnw1/p0bM71ujZHWt0YSSsU1endWEkrGA4po9/F3K6eygjhDQKZndLjXbfXTM3UVcs2hp9S0/Q6/efcKo3KDeENHLxnlYZSSeC+ZGW6lLain3F6Q6gfBDSsFVznVe7W6q1c1OVdm6sKqVgXqhgG3kAQhpZ27mpqkfSwQc3Vmlboy/rUP74ZmiuzvtIS42dh/NLkn4Wn/yri9fCbfjFUfAt8ShfhDSy9v3HmnIeUb55bkKvfDjfzA9Oj+uFhxttqVsHZ2P6xn8NL1r3/MPT43rtsaZcfxEwkkbBlOS/RVEY/u79OY0oByeiiwI64bvvj2hwIppL05KsEfTSjSnB2Zh+eHo8p3Zz/dxAJghp5Ko/2zcOTi5bf5zWz9L13tXpjF5PU38ubwYyRUgjV/1Od2Alfl/yP9451qT7c3kzkClCGrnK+p/+2xp8SQOzuc5ryw7Ex7cmr2un8zzEFN7L5c1Apghp5CrrNcOJJ6Q0183PX7c1+vRy5zpbOra7pUYvPNy46BdB4ujTHDBpiIJidQdyldMkWlujT29/adPcRKHd28Qf31Krx7fU6sJIWM11FSy/Q9EhpJErW0Ir32d42Lj2mpBGQVHuQE783ftHVT6Taf3xzwsUDCENO5TL6LLf6Q6g/BDSsMNppztQIKzsQMER0rBDuYyky+VzwkUIadihx+kOFAghjYIjpJGzMpk8HPV37+93uhMoP4Q07FLqo8wepzuA8kRIwy6lPqlWLpOjcBlCGnbpcboDedbjdAdQngynO4DSETx6PCCp3ul+5IO/ez9/V+AIRtKwU4/THciTt53uAMoXIQ07/diORiZ/dEJjh99U7PZY1m1Mn/hIY4ffVOTakB1dsuVzAdkgpGEbf/f+o7LhKE+jplrhC1c18aOTWb0/cm1IUz99X+ELV+Wpyflc6lExkoaDCGnY7UiuDdTseVBGbZVme/syHlGHfnlGY4fflDkVUs2eB+VZtzbX7hzhUCU4ickQ2Cp49Hi9pMvKcQIxcm1IE8f+U5GrVrmismObfG0t8t61Qd6WDTLiI+TY7TFFb49r9nSfZnsvKhoP9Jo9D+qOP+3K6bPIGkVvJqThJEIatgsePd4t6Y1c2zGnQ5p+9yOFfnlmLnxX42trUe0XHpavrSXX20vSt/zd+1+1oyEgW4Q08iJ49PhbkvbZ1V7k2pBmey/GR86LA9vXdrcq1q2Rr63FjvJGQo+/e/+jdjUGZIsnsyBfnpHUIanVjsa8d22Q964NdjSVjlFJTxTqZkAqTBwiL+J13CdUfA9uHZX0KHVouAXlDuRV8OjxDkknVRw7ERMBXeqHRaGIENLIuyIJagIarkS5A3kXD77Ncu+28V5ZS+0IaLgOI2kUVPDo8RclPSf3jKpf8nfvf9HpTgArIaRRcMGjx1slHZTU7WA33pa1DrrfwT4AqyKk4RiHwvqopGP+7v09BbwnkDVCGo6LbyXvlrRXUqfd7ZvhcL/h8x2RdJSldSg2hDRc5dZz3+yUdLKioUFGnV+G1yujukZGdfWq7zVnZmTOTMuMRGROBBUNBGROBGVGIi9tOHbsxXz3HcgHdhzCVWKjgUX/C5Q7luABgIsR0gDgYoQ0ALgYIQ0ALkZIA4CLEdIA4GKENAC4GCGNctDvdAeAbLHjEK4z9PTT3bLpsVuSRjccO8bDZAEAAACgrFDuwCLtXYc689V2TVOj7vqjXYtee/uvHziYr/ut5MT5kff+8d0rPYnvR859qtvnLubzlr1nTzzP6XvICiENtXcd6pb1tJSOfN7H4/Nqyxf3LHrtyc8168ldmzJu6/ynQ7pz41r566oyet9kKKqvHf8/TYaic6/d/OiMxq9cz7gPGeqXdEzSqwQ2MsHqjjLW3nWovr3r0ElJbyjPAS1JsXBE4anpRa/95PTQosBczfXfjelvX/h3fflr/6Qv/+U/6e13fpNRH17/xbVl9wuNjmfURpZaZT3g4HJ716G8/3+N0kFIl7e3lIdD9lOZHh5Z9P1kKKrXf3Ft1ffFYjH9208+0mNf+b7eff+CJCuw//7ln6n7wL9oZmZm1TYu35rWifMjy14PjQXT7L0t6iWdbO865JZnPMLlCOkyFS9xdBb6vtO3lp8TfeL8iC7fmk5ytWVsbEwDAwPqu3Qj6c8/PD2gGzdu6ObNm4pEIiu2k+yXQYEDOqFe0itO3BjFh5AuX3uduOnSkXRCsgCdmZnRwMCAbt++rVgsps0tyQef98Zfn5yc1MDAgAKBgGKx2KJrfnV5TGeuTyx7b4FKHcl0O3VjFBdCunztc+Km4anpZXVpSTpzfUK/ujwmSZqdndXg4KBu3LixaGT8hx136vc/u2HZe5/98wcWfR8IBDQwMKBg0BolT4aiev3nyUsqkanVyyT5ks+VNCgdPD4LBRcaDcpXW7Ps9dd/fk2x2Slt9K1c+rh0Nb3HasViMQ0PDysQCOifz0Q0FJxNet3UreQje8AtGEmj4EbOXdR0knAcCs7qB+8PpXzv5FR42WuXUwT3z85Pzo3Qlxq/ct3JcgeQFkIaBRcaC+raqQ9186MzioUXT/SNTMf0zsVQRu1NTi8P7kRbp/qTtzX8yfmk9wfchpCGY8avXNfoxSvLXj/VH9J02Fz2erJRdCrv9CVvZ+LGUNL7Am5ESMNR0fDy4J0Om3r73PIJvUtXk2/Uu3lrctlrn45E9OH15HXoWWeW3QFZIaThqJXWKX94fVafjqRXihi6PbXstWQhn8BkIYoJIQ3Xeqcvs9p0wofXZ3V9fOWt5kwWopgQ0nDUSptbJOnikpLFmQupV35IK5dKEsJT00wWoqgQ0nC1lSb/FvrNb+fD+9SV2ZTXp/qlALgRIQ3HJVsznTAyHdOpK8knAJNd+05f6h2EDp3VAWSNkIbrneoPaWQ6pksDqY9hfvOTlXcqJhDSKDaENBwXGk0dnIk680qbViTpv0/f0sU0VoNQ7kCxIaThuNvnLq46wj1zM6zB6ZUfJPQfF1cP6Jsfncm4b4DTCGk4LhaOaPCXv1511UXtti1JX1+3fWvSA5sWKtAjsgDbEdJwhfDUtK6d+iBlUFet9WvNPXcues3j86p+6z0p2yagUcwIabiGdfBS6qBuuv8+eXzeFb9fioBGsSOk4SqrBbXH51XD1lZJyUfWCxHQKAWENFxntaBu3L5FvtoaNe24b8U2CGiUCkIarhQaC2r4k/Mr/vzuPZ9XzfrGpD8joFFKCGm41viV6ysum1upDk1Ao9TwjEO4WiJwNz74eymvi4UjuvnRbzRxY/VDmIBiQkjD9VYL6lg4omunPmDLN0oS5Q4UhfEr15PWqAlolDpCGmlZt32r7npkl6N9WBrEbgnoux7ZpXXbtzraB5QuQhpFY2G5wy0BDeQbIY2iUL/1nrnzOQholBMmDuF6Hp93rpxQDAHtrzXVtSOk+1oi+mzL8g05wSmPfnvNK0mtf3Oi4N1DkSGk4Xrrtm+Vx+d1fUDvagvrqT3T6upY/QG68Wve+PoXDhyUdEzSqxXbDqd+qgHKEiENV6ta61f91ntcHdAbqif1d39xQfdvjGdsdEbm9LA0MywzHJRiS0bTPr8MX51U0ySjuqlV0kFJz0X7Dhyp2Hb4xcL2Hm5HSMPVmnbc5+qA3vvQjL79J6fkrzWlcFDm+GWZM8Op3xQOWuE9NSjT45VRd7eMO1rq5fEejPYd2CvpiYpth/sL0X+4HxOHcK2qtX7VrG90bUB/rzuo73UH5a81ZY5dUGzog9UDeqlYROb4JcWGfiWFApLUIenX0b4DHXnoMooQIQ3X8lT6JLnz4bHf6w5q70MzUixihfPE1dwajM4odutjmVODklQv6SRBDYmQBjK296GZ+YC+9bEUtu+XiBk4KzN4WbKC+q1o34F62xpHUSKkgQx8Zl1U3/6zifQCuqJaRlWD5PNndA9z/FJiRN0q6Y0cuosSwMQhkIH5GvSlVUfQhs8vY939mnvGeXRGikzLDE9I0WkpPJF89Yckc+yCFfAV1fuifQc6K7Yd7rH9w6AoENJAmna1hbWrLSyFAunVoCvjI2hrQlCyQtcK3zgjFpEZvLS8vVhEZuCsjPU7JWs0vdmOz4DiQ0gDaXpqz7QkJWrGq6uonrveTAS1xyvD57d+5vPLqG2WsbbNCmWrxDHHDAVkhAJSVUMro+nyRU0aSIO/1rR2CUZn5gN3FUYipBdeH4vIDAVkTg1ay/ZufWxdu7YtaRsLRthPZ9t3FDdCGkhD1w5rq/fS0W5KPr9Vh04lHLTa9HgXlUESzJnhRM16X/o3Rimh3AHIGinvfWhGXR0hq+68wPmrC/6apDmKliR5vFIojeV54aCkZslXl7R9czYgo7qpPtp3oKNi2+He9DuAUkBIo+x944tTeqprSnWeIWlyULHBwPyKC49Xn61tkGqaJDVL1U1WqCZZkbFQYlRshidW74DH2rSjla4NT1j3tdZOo8wQ0ihb/lpTR74+pl2bRxQLnLOWwy0Vi1glh5lhmeOX5Glol7F+p1VLThXU8Xq0zNRhLklGbXP80unkF8zO9atTUs+qDaKkUJNG2ZoL6HR3DSa2bocn5Fm/0ypnJOFp3i2joV2SZFTWy1hzr4zqpuU1Z4/Xuq6i2vpFsFL9Oo2gR+liJI2y9I0vTs0HdJIRsVHVYK1rlqRYeNE65sT6ZcN/r8yxC8sbDwetSUOPV6pqWLwuWrLut/CacFBm4KzNnxClgpBG2fHXmnqqa0qxwLlFAW3UNlulh6qG+aV20Rnr9eqmueVykhQb+USejQ9bKzMWjsI9XpnByzLWbpM8fsWGPpARD2sZXuscaZ/f+j6+Ntocu5C6dOKrS3zFQwHKECGNsrP3oRnVeYaW16C9NTLNiMzfvb+o9GBODMiz4Q+scE28Jx6wRl3LolGwUdkgY939c9971m6TaUasyb9QQObMcNrrrOcb8SW+YmVHGSKky9dLTnfAKV/pmn5Ok4PLV0qEAjKq18tcWhuORWROD8uoaVoU7ObUoDzrd8pceK0ZkTlxVUZdi/V9VYNV4rBWZ0iySh6xoQ/SPj3PqJzrKiFdhozVLwFKS7TvgBkbfC9picFz5x4l+5lnw+dkTlxdtpnF07zbOrB/QbAbVQ0y1u+0toOPX7K2fy8peSwsnaTk8crTvFuSeiu2HX4g08+K4sdIGuVppRpwKCCjssFabeHxyqhskO6IL5FL9tSVcFCGt2bx6DtRQ46F564x421LWjzyXkVieZ6kH2fwNpQQQhpI8HhlRmdkrNksY81mqwYdCsicHVUscHbVDSzz7ayyOSUDRt3diS+P5twYihIhDSRU1FirLypq5icDqxpkVNbLjF1K/h5vjcwl4Z2oISfdHJMBY829iU0xR3kwbfliMwvKUW+yw4wUDsoMjVpljnX3W6NpaeWzoyuqrf+WhnFik0u6I+9kfH4Zd7RI1rK7sp3kBSNplKce1TZ3JD0sKRy0wnr88qpP/jbu+EzSa3J+KK3HK0/D9kTYv8QourwxkkY5OmLUNs+fr7GAOTUoc+bW/G7DlXi81kg3Sd3ZnBrM7EjTJe161u9MPBfxaMW2w69m1xBKBSGNshMfmb7qiZ+vsUwoIKMq9YFzxto2K6j9m1c8sD9jPv/CgO6t2Hb4GXsaRjEjpFGuXlJVQ6+RJKjNUCBlPTm+fXxU0qOSRo26Fnk2fC7jp4IvanPNvUtH0KyJhiQ2s6CMRfsO1Es6ac4Md5jpLLHzeGWsbZsL6Ipth3ujfQdaZT0otlOKP7llajC9rd8erxX4dXcnSi+jsmrQlDgwh5BGWYsH9RuKRfaZk1dlTt5YfmRoRbWMmqZEmPZIembpZF6070C3pIOSWq0X5g9oWjRBaXilSr+1TG9x3fuomCREEoQ0ICnad6BT1sNe9yk6U6/EAfzemsQo921JR1Z7Yne078C+uXZW17+g3f7seo5SR0gDS0T7DnRo/lFVo9k+VzAe/K1KjK7n9UjqJ5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dL/A97DwU/jCEhZAAAAAElFTkSuQmCC"/>
          <p:cNvSpPr>
            <a:spLocks noChangeAspect="1" noChangeArrowheads="1"/>
          </p:cNvSpPr>
          <p:nvPr/>
        </p:nvSpPr>
        <p:spPr bwMode="auto">
          <a:xfrm>
            <a:off x="256783" y="7938"/>
            <a:ext cx="25413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3" name="Picture 5" descr="C:\Documents and Settings\klepilina_el\Рабочий стол\Новая папка\скачанные файлы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27233" r="31353" b="28099"/>
          <a:stretch/>
        </p:blipFill>
        <p:spPr bwMode="auto">
          <a:xfrm>
            <a:off x="383851" y="548680"/>
            <a:ext cx="622288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6"/>
          <p:cNvSpPr>
            <a:spLocks noChangeArrowheads="1"/>
          </p:cNvSpPr>
          <p:nvPr/>
        </p:nvSpPr>
        <p:spPr bwMode="auto">
          <a:xfrm>
            <a:off x="843219" y="2402697"/>
            <a:ext cx="2381589" cy="39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kumimoji="1" lang="ru-RU" b="1" dirty="0" smtClean="0">
                <a:solidFill>
                  <a:srgbClr val="334286"/>
                </a:solidFill>
                <a:latin typeface="Arial Cyr" pitchFamily="34" charset="0"/>
                <a:cs typeface="Arial Cyr" pitchFamily="34" charset="0"/>
              </a:rPr>
              <a:t>Январь – октябрь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90782" y="2890742"/>
            <a:ext cx="3282976" cy="1608380"/>
            <a:chOff x="611758" y="2696622"/>
            <a:chExt cx="3596808" cy="1608380"/>
          </a:xfrm>
        </p:grpSpPr>
        <p:sp>
          <p:nvSpPr>
            <p:cNvPr id="12" name="TextBox 11"/>
            <p:cNvSpPr txBox="1"/>
            <p:nvPr/>
          </p:nvSpPr>
          <p:spPr>
            <a:xfrm>
              <a:off x="611758" y="2696622"/>
              <a:ext cx="2618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Среднемесячная номинальная начисленная заработная плата </a:t>
              </a:r>
              <a:r>
                <a: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работников </a:t>
              </a:r>
              <a:r>
                <a: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организаций, руб. </a:t>
              </a:r>
              <a:endParaRPr lang="ru-RU" sz="1200" dirty="0" smtClean="0">
                <a:solidFill>
                  <a:srgbClr val="E0002B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1445" y="3658671"/>
              <a:ext cx="2379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к соответствующему </a:t>
              </a:r>
            </a:p>
            <a:p>
              <a:r>
                <a: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периоду </a:t>
              </a:r>
              <a:r>
                <a: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предыдущего </a:t>
              </a:r>
              <a:r>
                <a: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года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926876" y="2886884"/>
              <a:ext cx="12500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E0002B"/>
                  </a:solidFill>
                </a:rPr>
                <a:t>72946</a:t>
              </a:r>
              <a:endParaRPr lang="ru-RU" sz="2400" b="1" dirty="0">
                <a:solidFill>
                  <a:srgbClr val="E0002B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946971" y="3688172"/>
              <a:ext cx="12615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на</a:t>
              </a:r>
              <a:r>
                <a:rPr lang="ru-RU" sz="2400" b="1" dirty="0" smtClean="0">
                  <a:solidFill>
                    <a:srgbClr val="E0002B"/>
                  </a:solidFill>
                </a:rPr>
                <a:t> 8</a:t>
              </a:r>
              <a:r>
                <a:rPr lang="ru-RU" sz="2000" b="1" dirty="0" smtClean="0">
                  <a:solidFill>
                    <a:srgbClr val="E0002B"/>
                  </a:solidFill>
                </a:rPr>
                <a:t>,3</a:t>
              </a:r>
              <a:r>
                <a:rPr lang="ru-RU" sz="2000" b="1" dirty="0">
                  <a:solidFill>
                    <a:srgbClr val="E0002B"/>
                  </a:solidFill>
                </a:rPr>
                <a:t>%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11759" y="3501008"/>
              <a:ext cx="3252389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7" y="2897299"/>
            <a:ext cx="568662" cy="5464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0" y="3800086"/>
            <a:ext cx="478709" cy="461665"/>
          </a:xfrm>
          <a:prstGeom prst="rect">
            <a:avLst/>
          </a:prstGeom>
        </p:spPr>
      </p:pic>
      <p:sp>
        <p:nvSpPr>
          <p:cNvPr id="26" name="Стрелка вверх 25"/>
          <p:cNvSpPr/>
          <p:nvPr/>
        </p:nvSpPr>
        <p:spPr bwMode="auto">
          <a:xfrm>
            <a:off x="2798254" y="3861365"/>
            <a:ext cx="135614" cy="372588"/>
          </a:xfrm>
          <a:prstGeom prst="upArrow">
            <a:avLst>
              <a:gd name="adj1" fmla="val 56802"/>
              <a:gd name="adj2" fmla="val 50000"/>
            </a:avLst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627439"/>
              </p:ext>
            </p:extLst>
          </p:nvPr>
        </p:nvGraphicFramePr>
        <p:xfrm>
          <a:off x="3872303" y="1484784"/>
          <a:ext cx="57036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091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7151050" y="6419931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816926" y="186801"/>
            <a:ext cx="7610221" cy="157585"/>
            <a:chOff x="1439579" y="3483713"/>
            <a:chExt cx="9112919" cy="103714"/>
          </a:xfrm>
        </p:grpSpPr>
        <p:sp>
          <p:nvSpPr>
            <p:cNvPr id="1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79" y="3535832"/>
              <a:ext cx="6169661" cy="4387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7781693" y="3516726"/>
              <a:ext cx="2770805" cy="30090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2">
              <a:extLst>
                <a:ext uri="{FF2B5EF4-FFF2-40B4-BE49-F238E27FC236}">
                  <a16:creationId xmlns="" xmlns:a16="http://schemas.microsoft.com/office/drawing/2014/main" id="{A0F196C2-1ABD-A84E-BE86-E8C7E35D5D8F}"/>
                </a:ext>
              </a:extLst>
            </p:cNvPr>
            <p:cNvSpPr/>
            <p:nvPr/>
          </p:nvSpPr>
          <p:spPr>
            <a:xfrm>
              <a:off x="7656193" y="3483713"/>
              <a:ext cx="125500" cy="103714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89839" y="89839"/>
                  </a:moveTo>
                  <a:lnTo>
                    <a:pt x="0" y="89839"/>
                  </a:lnTo>
                  <a:lnTo>
                    <a:pt x="0" y="0"/>
                  </a:lnTo>
                  <a:lnTo>
                    <a:pt x="89839" y="0"/>
                  </a:lnTo>
                  <a:lnTo>
                    <a:pt x="89839" y="89839"/>
                  </a:lnTo>
                  <a:close/>
                </a:path>
              </a:pathLst>
            </a:custGeom>
            <a:solidFill>
              <a:srgbClr val="3342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2124646" y="1837532"/>
            <a:ext cx="7508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1091595" y="471260"/>
            <a:ext cx="6602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Cyr" pitchFamily="34" charset="0"/>
                <a:cs typeface="Arial Cyr" pitchFamily="34" charset="0"/>
              </a:rPr>
              <a:t>КОРОТКОЙ СТРОКОЙ В 2022 ГОДУ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Cyr" pitchFamily="34" charset="0"/>
              <a:cs typeface="Arial Cyr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28175"/>
              </p:ext>
            </p:extLst>
          </p:nvPr>
        </p:nvGraphicFramePr>
        <p:xfrm>
          <a:off x="776536" y="980728"/>
          <a:ext cx="8280920" cy="5435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99"/>
                <a:gridCol w="6009429"/>
                <a:gridCol w="1728192"/>
              </a:tblGrid>
              <a:tr h="5316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Cyr" pitchFamily="34" charset="0"/>
                          <a:cs typeface="Arial Cyr" pitchFamily="34" charset="0"/>
                        </a:rPr>
                        <a:t>№ п/п</a:t>
                      </a:r>
                      <a:endParaRPr lang="ru-RU" sz="14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Cyr" pitchFamily="34" charset="0"/>
                          <a:cs typeface="Arial Cyr" pitchFamily="34" charset="0"/>
                        </a:rPr>
                        <a:t>Наименование короткой строки</a:t>
                      </a:r>
                      <a:endParaRPr lang="ru-RU" sz="14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Cyr" pitchFamily="34" charset="0"/>
                          <a:cs typeface="Arial Cyr" pitchFamily="34" charset="0"/>
                        </a:rPr>
                        <a:t>Время выхода</a:t>
                      </a:r>
                      <a:endParaRPr lang="ru-RU" sz="14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5316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1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О количестве семей, получивших жилое помещение по договорам социального найма в 2021 году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январь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3049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2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О просроченной кредиторской задолженности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февраль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3804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3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Об изменении тарифов на грузовые перевозки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февраль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3804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4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О текущих затратах на охрану окружающей среды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апрель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4596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5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О среднедушевых доходах населения Мурманской области в 2021 году</a:t>
                      </a:r>
                    </a:p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(по предварительным данным)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май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3804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6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 О браках и разводах в Мурманской области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июль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5316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7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Об изменении цен на моторное топливо в Мурманской</a:t>
                      </a:r>
                      <a:r>
                        <a:rPr lang="ru-RU" sz="1200" baseline="0" dirty="0" smtClean="0">
                          <a:latin typeface="Arial Cyr" pitchFamily="34" charset="0"/>
                          <a:cs typeface="Arial Cyr" pitchFamily="34" charset="0"/>
                        </a:rPr>
                        <a:t> области в </a:t>
                      </a:r>
                      <a:r>
                        <a:rPr lang="en-US" sz="1200" baseline="0" dirty="0" smtClean="0"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lang="ru-RU" sz="1200" baseline="0" dirty="0" smtClean="0">
                          <a:latin typeface="Arial Cyr" pitchFamily="34" charset="0"/>
                          <a:cs typeface="Arial Cyr" pitchFamily="34" charset="0"/>
                        </a:rPr>
                        <a:t>-м полугодии 2022 года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август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4560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8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Об инвестициях в основной капитал в Мурманской области за </a:t>
                      </a:r>
                      <a:r>
                        <a:rPr lang="de-DE" sz="1200" dirty="0" smtClean="0">
                          <a:latin typeface="Arial Cyr" pitchFamily="34" charset="0"/>
                          <a:cs typeface="Arial Cyr" pitchFamily="34" charset="0"/>
                        </a:rPr>
                        <a:t>I-</a:t>
                      </a:r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е полугодие 2022 года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август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5005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9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Об окончательных итогах сплошного федерального статистического наблюдения за деятельностью субъектов</a:t>
                      </a:r>
                      <a:r>
                        <a:rPr lang="ru-RU" sz="1200" baseline="0" dirty="0" smtClean="0">
                          <a:latin typeface="Arial Cyr" pitchFamily="34" charset="0"/>
                          <a:cs typeface="Arial Cyr" pitchFamily="34" charset="0"/>
                        </a:rPr>
                        <a:t> малого и среднего предпринимательства в 2020 году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сентябрь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3804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10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Об инновационной деятельности организаций Мурманской области в 2021 году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сентябрь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3804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11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Об изменении цен на вторичном рынке жилья Мурманской в 2022 году (за </a:t>
                      </a:r>
                      <a:r>
                        <a:rPr lang="de-DE" sz="1200" dirty="0" smtClean="0">
                          <a:latin typeface="Arial Cyr" pitchFamily="34" charset="0"/>
                          <a:cs typeface="Arial Cyr" pitchFamily="34" charset="0"/>
                        </a:rPr>
                        <a:t>III-</a:t>
                      </a:r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й квартал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Cyr" pitchFamily="34" charset="0"/>
                          <a:cs typeface="Arial Cyr" pitchFamily="34" charset="0"/>
                        </a:rPr>
                        <a:t>ноябрь</a:t>
                      </a:r>
                      <a:endParaRPr lang="ru-RU" sz="12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8" y="409069"/>
            <a:ext cx="652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34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80592" y="1988840"/>
            <a:ext cx="69127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6000" kern="0" dirty="0">
                <a:solidFill>
                  <a:srgbClr val="334286"/>
                </a:solidFill>
              </a:rPr>
              <a:t>  </a:t>
            </a:r>
            <a:r>
              <a:rPr lang="ru-RU" sz="6000" b="1" kern="0" dirty="0">
                <a:solidFill>
                  <a:schemeClr val="tx2">
                    <a:lumMod val="75000"/>
                  </a:schemeClr>
                </a:solidFill>
                <a:latin typeface="Arial Cyr" pitchFamily="34" charset="0"/>
                <a:cs typeface="Arial Cyr" pitchFamily="34" charset="0"/>
              </a:rPr>
              <a:t>Спасибо </a:t>
            </a:r>
            <a:endParaRPr lang="ru-RU" sz="6000" b="1" kern="0" dirty="0" smtClean="0">
              <a:solidFill>
                <a:schemeClr val="tx2">
                  <a:lumMod val="75000"/>
                </a:schemeClr>
              </a:solidFill>
              <a:latin typeface="Arial Cyr" pitchFamily="34" charset="0"/>
              <a:cs typeface="Arial Cyr" pitchFamily="34" charset="0"/>
            </a:endParaRPr>
          </a:p>
          <a:p>
            <a:pPr algn="ctr"/>
            <a:r>
              <a:rPr lang="ru-RU" sz="6000" b="1" kern="0" dirty="0" smtClean="0">
                <a:solidFill>
                  <a:schemeClr val="tx2">
                    <a:lumMod val="75000"/>
                  </a:schemeClr>
                </a:solidFill>
                <a:latin typeface="Arial Cyr" pitchFamily="34" charset="0"/>
                <a:cs typeface="Arial Cyr" pitchFamily="34" charset="0"/>
              </a:rPr>
              <a:t>   за </a:t>
            </a:r>
            <a:r>
              <a:rPr lang="ru-RU" sz="6000" b="1" kern="0" dirty="0">
                <a:solidFill>
                  <a:schemeClr val="tx2">
                    <a:lumMod val="75000"/>
                  </a:schemeClr>
                </a:solidFill>
                <a:latin typeface="Arial Cyr" pitchFamily="34" charset="0"/>
                <a:cs typeface="Arial Cyr" pitchFamily="34" charset="0"/>
              </a:rPr>
              <a:t>внимание!</a:t>
            </a:r>
            <a:endParaRPr lang="ru-RU" b="1" kern="0" dirty="0">
              <a:solidFill>
                <a:schemeClr val="tx2">
                  <a:lumMod val="75000"/>
                </a:schemeClr>
              </a:solidFill>
              <a:latin typeface="Arial Cyr" pitchFamily="34" charset="0"/>
              <a:cs typeface="Arial Cyr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16925" y="186801"/>
            <a:ext cx="7644130" cy="157585"/>
            <a:chOff x="1439579" y="3483713"/>
            <a:chExt cx="9164418" cy="103714"/>
          </a:xfrm>
        </p:grpSpPr>
        <p:sp>
          <p:nvSpPr>
            <p:cNvPr id="6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 flipV="1">
              <a:off x="1439579" y="3504129"/>
              <a:ext cx="8600648" cy="3170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>
              <a:off x="10307135" y="3534860"/>
              <a:ext cx="296862" cy="49933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2">
              <a:extLst>
                <a:ext uri="{FF2B5EF4-FFF2-40B4-BE49-F238E27FC236}">
                  <a16:creationId xmlns="" xmlns:a16="http://schemas.microsoft.com/office/drawing/2014/main" id="{A0F196C2-1ABD-A84E-BE86-E8C7E35D5D8F}"/>
                </a:ext>
              </a:extLst>
            </p:cNvPr>
            <p:cNvSpPr/>
            <p:nvPr/>
          </p:nvSpPr>
          <p:spPr>
            <a:xfrm>
              <a:off x="10125691" y="3483713"/>
              <a:ext cx="125499" cy="103714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89839" y="89839"/>
                  </a:moveTo>
                  <a:lnTo>
                    <a:pt x="0" y="89839"/>
                  </a:lnTo>
                  <a:lnTo>
                    <a:pt x="0" y="0"/>
                  </a:lnTo>
                  <a:lnTo>
                    <a:pt x="89839" y="0"/>
                  </a:lnTo>
                  <a:lnTo>
                    <a:pt x="89839" y="89839"/>
                  </a:lnTo>
                  <a:close/>
                </a:path>
              </a:pathLst>
            </a:custGeom>
            <a:solidFill>
              <a:srgbClr val="3342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570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7151050" y="6419931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810624" y="116632"/>
            <a:ext cx="7654011" cy="288034"/>
            <a:chOff x="1374752" y="2710536"/>
            <a:chExt cx="10468624" cy="121945"/>
          </a:xfrm>
        </p:grpSpPr>
        <p:sp>
          <p:nvSpPr>
            <p:cNvPr id="9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374752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2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28198" y="2737537"/>
                <a:ext cx="125496" cy="53223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sp>
        <p:nvSpPr>
          <p:cNvPr id="51" name="Text Box 62"/>
          <p:cNvSpPr txBox="1">
            <a:spLocks noChangeArrowheads="1"/>
          </p:cNvSpPr>
          <p:nvPr/>
        </p:nvSpPr>
        <p:spPr bwMode="auto">
          <a:xfrm>
            <a:off x="992560" y="404665"/>
            <a:ext cx="84720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800" b="1" dirty="0">
              <a:solidFill>
                <a:srgbClr val="334286"/>
              </a:solidFill>
              <a:latin typeface="Arial Cyr" pitchFamily="34" charset="0"/>
              <a:cs typeface="Arial Cyr" pitchFamily="34" charset="0"/>
            </a:endParaRPr>
          </a:p>
          <a:p>
            <a:pPr eaLnBrk="1" hangingPunct="1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Cyr" pitchFamily="34" charset="0"/>
                <a:cs typeface="Arial Cyr" pitchFamily="34" charset="0"/>
              </a:rPr>
              <a:t>КАЛЕНДАРНЫЙ ПЛАН МЕРОПРИЯТИЙ ПО ВЗАИМОДЕЙСТВИЮ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Cyr" pitchFamily="34" charset="0"/>
                <a:cs typeface="Arial Cyr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Cyr" pitchFamily="34" charset="0"/>
                <a:cs typeface="Arial Cyr" pitchFamily="34" charset="0"/>
              </a:rPr>
              <a:t>С ОБЩЕСТВЕННОСТЬЮ И СМИ НА 2022 ГОД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Cyr" pitchFamily="34" charset="0"/>
              <a:cs typeface="Arial Cyr" pitchFamily="34" charset="0"/>
            </a:endParaRPr>
          </a:p>
        </p:txBody>
      </p:sp>
      <p:pic>
        <p:nvPicPr>
          <p:cNvPr id="1026" name="Picture 2" descr="C:\Documents and Settings\p51_kaminskayava\Мои документы\Мои рисунки\План ИРР 2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1700808"/>
            <a:ext cx="3384376" cy="45365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9-9.userapi.com/impg/1QiMIVoGKsH8uidStTo3wONqCApJ6ivcSV0SQg/p9n8ySP9EKw.jpg?size=2336x1449&amp;quality=96&amp;sign=ecc46a73a93e7749b9c768093e35583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8" y="4797152"/>
            <a:ext cx="2304188" cy="13493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б особенностях проведения переписи населения в труднодоступных населенных пункта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2" y="1611051"/>
            <a:ext cx="3240360" cy="16019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3.userapi.com/impg/BFbttQfzPlPfZAiGv2euUMBhJh5Yghii9zeCEA/T3A-de31ENE.jpg?size=1889x1568&amp;quality=96&amp;sign=c1fc1c75e194e958848eb003138b80cb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47" y="2098576"/>
            <a:ext cx="2602483" cy="21602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9" y="3212976"/>
            <a:ext cx="2437018" cy="15841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69" y="4258818"/>
            <a:ext cx="2864768" cy="1934239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7" y="542528"/>
            <a:ext cx="652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2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42B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7151050" y="6419931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808272" y="188680"/>
            <a:ext cx="7704982" cy="152105"/>
            <a:chOff x="1439581" y="3481955"/>
            <a:chExt cx="9135403" cy="105472"/>
          </a:xfrm>
        </p:grpSpPr>
        <p:sp>
          <p:nvSpPr>
            <p:cNvPr id="23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1" y="3535832"/>
              <a:ext cx="2277148" cy="4596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3972857" y="3481955"/>
              <a:ext cx="6602127" cy="49907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12">
              <a:extLst>
                <a:ext uri="{FF2B5EF4-FFF2-40B4-BE49-F238E27FC236}">
                  <a16:creationId xmlns="" xmlns:a16="http://schemas.microsoft.com/office/drawing/2014/main" id="{A0F196C2-1ABD-A84E-BE86-E8C7E35D5D8F}"/>
                </a:ext>
              </a:extLst>
            </p:cNvPr>
            <p:cNvSpPr/>
            <p:nvPr/>
          </p:nvSpPr>
          <p:spPr>
            <a:xfrm>
              <a:off x="3749376" y="3483713"/>
              <a:ext cx="125499" cy="103714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89839" y="89839"/>
                  </a:moveTo>
                  <a:lnTo>
                    <a:pt x="0" y="89839"/>
                  </a:lnTo>
                  <a:lnTo>
                    <a:pt x="0" y="0"/>
                  </a:lnTo>
                  <a:lnTo>
                    <a:pt x="89839" y="0"/>
                  </a:lnTo>
                  <a:lnTo>
                    <a:pt x="89839" y="89839"/>
                  </a:lnTo>
                  <a:close/>
                </a:path>
              </a:pathLst>
            </a:custGeom>
            <a:solidFill>
              <a:srgbClr val="3342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9" name="Text Box 62"/>
          <p:cNvSpPr txBox="1">
            <a:spLocks noChangeArrowheads="1"/>
          </p:cNvSpPr>
          <p:nvPr/>
        </p:nvSpPr>
        <p:spPr bwMode="auto">
          <a:xfrm>
            <a:off x="1049859" y="682878"/>
            <a:ext cx="8208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Cyr" pitchFamily="34" charset="0"/>
                <a:cs typeface="Arial Cyr" pitchFamily="34" charset="0"/>
              </a:rPr>
              <a:t>ПРЕСС-РЕЛИЗЫ  И  ПРЕСС-ВЫПУСКИ  В  2022 ГОДУ</a:t>
            </a:r>
          </a:p>
        </p:txBody>
      </p:sp>
      <p:pic>
        <p:nvPicPr>
          <p:cNvPr id="2050" name="Picture 2" descr="C:\Documents and Settings\p51_kaminskayava\Мои документы\Мои рисунки\Пресс доход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2656182"/>
            <a:ext cx="1584176" cy="23042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p51_kaminskayava\Мои документы\Мои рисунки\Пресс-выпу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86" y="2656182"/>
            <a:ext cx="1553511" cy="23042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133364"/>
              </p:ext>
            </p:extLst>
          </p:nvPr>
        </p:nvGraphicFramePr>
        <p:xfrm>
          <a:off x="272480" y="1506220"/>
          <a:ext cx="3888432" cy="848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426"/>
                <a:gridCol w="1982006"/>
              </a:tblGrid>
              <a:tr h="4594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Cyr" pitchFamily="34" charset="0"/>
                          <a:cs typeface="Arial Cyr" pitchFamily="34" charset="0"/>
                        </a:rPr>
                        <a:t>Пресс-релизы</a:t>
                      </a:r>
                      <a:endParaRPr lang="ru-RU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Cyr" pitchFamily="34" charset="0"/>
                          <a:cs typeface="Arial Cyr" pitchFamily="34" charset="0"/>
                        </a:rPr>
                        <a:t>Пресс-выпуски</a:t>
                      </a:r>
                      <a:endParaRPr lang="ru-RU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3889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Cyr" pitchFamily="34" charset="0"/>
                          <a:cs typeface="Arial Cyr" pitchFamily="34" charset="0"/>
                        </a:rPr>
                        <a:t>10</a:t>
                      </a:r>
                      <a:endParaRPr lang="ru-RU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Cyr" pitchFamily="34" charset="0"/>
                          <a:cs typeface="Arial Cyr" pitchFamily="34" charset="0"/>
                        </a:rPr>
                        <a:t>6</a:t>
                      </a:r>
                      <a:endParaRPr lang="ru-RU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5" y="1412776"/>
            <a:ext cx="4536504" cy="47525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6249144" y="1412776"/>
            <a:ext cx="21602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628964" y="2312876"/>
            <a:ext cx="180020" cy="324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2" y="620688"/>
            <a:ext cx="652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92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42B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7151050" y="6419931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800589" y="188680"/>
            <a:ext cx="7704982" cy="152105"/>
            <a:chOff x="1439581" y="3481955"/>
            <a:chExt cx="9135403" cy="105472"/>
          </a:xfrm>
        </p:grpSpPr>
        <p:sp>
          <p:nvSpPr>
            <p:cNvPr id="1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1" y="3535832"/>
              <a:ext cx="2627763" cy="4596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4323473" y="3481955"/>
              <a:ext cx="6251511" cy="49907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2">
              <a:extLst>
                <a:ext uri="{FF2B5EF4-FFF2-40B4-BE49-F238E27FC236}">
                  <a16:creationId xmlns="" xmlns:a16="http://schemas.microsoft.com/office/drawing/2014/main" id="{A0F196C2-1ABD-A84E-BE86-E8C7E35D5D8F}"/>
                </a:ext>
              </a:extLst>
            </p:cNvPr>
            <p:cNvSpPr/>
            <p:nvPr/>
          </p:nvSpPr>
          <p:spPr>
            <a:xfrm>
              <a:off x="4147546" y="3483713"/>
              <a:ext cx="125499" cy="103714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89839" y="89839"/>
                  </a:moveTo>
                  <a:lnTo>
                    <a:pt x="0" y="89839"/>
                  </a:lnTo>
                  <a:lnTo>
                    <a:pt x="0" y="0"/>
                  </a:lnTo>
                  <a:lnTo>
                    <a:pt x="89839" y="0"/>
                  </a:lnTo>
                  <a:lnTo>
                    <a:pt x="89839" y="89839"/>
                  </a:lnTo>
                  <a:close/>
                </a:path>
              </a:pathLst>
            </a:custGeom>
            <a:solidFill>
              <a:srgbClr val="3342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2268662" y="1767111"/>
            <a:ext cx="7508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1136576" y="404664"/>
            <a:ext cx="7766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b="1" dirty="0" smtClean="0">
              <a:solidFill>
                <a:srgbClr val="334286"/>
              </a:solidFill>
              <a:latin typeface="Arial Cyr" pitchFamily="34" charset="0"/>
              <a:cs typeface="Arial Cyr" pitchFamily="34" charset="0"/>
            </a:endParaRPr>
          </a:p>
          <a:p>
            <a:pPr eaLnBrk="1" hangingPunct="1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Cyr" pitchFamily="34" charset="0"/>
                <a:cs typeface="Arial Cyr" pitchFamily="34" charset="0"/>
              </a:rPr>
              <a:t>ФЕДЕРАЛЬНЫЕ СТАТИСТИЧЕСКИЕ НАБЛЮДЕНИЯ В 2022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102981"/>
              </p:ext>
            </p:extLst>
          </p:nvPr>
        </p:nvGraphicFramePr>
        <p:xfrm>
          <a:off x="848545" y="1268760"/>
          <a:ext cx="8352928" cy="453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449"/>
                <a:gridCol w="5187375"/>
                <a:gridCol w="2347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статистического наблюдения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проведения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2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Cyr" pitchFamily="34" charset="0"/>
                          <a:cs typeface="Arial Cyr" pitchFamily="34" charset="0"/>
                        </a:rPr>
                        <a:t>1</a:t>
                      </a:r>
                      <a:endParaRPr lang="ru-RU" sz="16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Cyr" pitchFamily="34" charset="0"/>
                          <a:cs typeface="Arial Cyr" pitchFamily="34" charset="0"/>
                        </a:rPr>
                        <a:t>Выборочное наблюдение доходов населения и участия в социальных программах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Cyr" pitchFamily="34" charset="0"/>
                          <a:cs typeface="Arial Cyr" pitchFamily="34" charset="0"/>
                        </a:rPr>
                        <a:t>январь</a:t>
                      </a:r>
                      <a:endParaRPr lang="ru-RU" sz="16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Cyr" pitchFamily="34" charset="0"/>
                          <a:cs typeface="Arial Cyr" pitchFamily="34" charset="0"/>
                        </a:rPr>
                        <a:t>2</a:t>
                      </a:r>
                      <a:endParaRPr lang="ru-RU" sz="16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Cyr" pitchFamily="34" charset="0"/>
                          <a:cs typeface="Arial Cyr" pitchFamily="34" charset="0"/>
                        </a:rPr>
                        <a:t>Наблюдение за затратами на производство и продажу продукции (товаров, работ, услуг) организаций региона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Cyr" pitchFamily="34" charset="0"/>
                          <a:cs typeface="Arial Cyr" pitchFamily="34" charset="0"/>
                        </a:rPr>
                        <a:t>март</a:t>
                      </a:r>
                      <a:endParaRPr lang="ru-RU" sz="16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68920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Cyr" pitchFamily="34" charset="0"/>
                          <a:cs typeface="Arial Cyr" pitchFamily="34" charset="0"/>
                        </a:rPr>
                        <a:t>3</a:t>
                      </a:r>
                      <a:endParaRPr lang="ru-RU" sz="16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Cyr" pitchFamily="34" charset="0"/>
                          <a:cs typeface="Arial Cyr" pitchFamily="34" charset="0"/>
                        </a:rPr>
                        <a:t>Выборочное наблюдение репродуктивных</a:t>
                      </a:r>
                      <a:r>
                        <a:rPr lang="ru-RU" sz="1600" baseline="0" dirty="0" smtClean="0">
                          <a:latin typeface="Arial Cyr" pitchFamily="34" charset="0"/>
                          <a:cs typeface="Arial Cyr" pitchFamily="34" charset="0"/>
                        </a:rPr>
                        <a:t> планов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Cyr" pitchFamily="34" charset="0"/>
                          <a:cs typeface="Arial Cyr" pitchFamily="34" charset="0"/>
                        </a:rPr>
                        <a:t>июнь</a:t>
                      </a:r>
                      <a:endParaRPr lang="ru-RU" sz="16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Cyr" pitchFamily="34" charset="0"/>
                          <a:cs typeface="Arial Cyr" pitchFamily="34" charset="0"/>
                        </a:rPr>
                        <a:t>4</a:t>
                      </a:r>
                      <a:endParaRPr lang="ru-RU" sz="16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Cyr" pitchFamily="34" charset="0"/>
                          <a:cs typeface="Arial Cyr" pitchFamily="34" charset="0"/>
                        </a:rPr>
                        <a:t>Выборочное наблюдение состояния здоровья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Cyr" pitchFamily="34" charset="0"/>
                          <a:cs typeface="Arial Cyr" pitchFamily="34" charset="0"/>
                        </a:rPr>
                        <a:t>август</a:t>
                      </a:r>
                      <a:endParaRPr lang="ru-RU" sz="16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Cyr" pitchFamily="34" charset="0"/>
                          <a:cs typeface="Arial Cyr" pitchFamily="34" charset="0"/>
                        </a:rPr>
                        <a:t>5</a:t>
                      </a:r>
                      <a:endParaRPr lang="ru-RU" sz="16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Cyr" pitchFamily="34" charset="0"/>
                          <a:cs typeface="Arial Cyr" pitchFamily="34" charset="0"/>
                        </a:rPr>
                        <a:t>Комплексное наблюдение условий жизни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Cyr" pitchFamily="34" charset="0"/>
                          <a:cs typeface="Arial Cyr" pitchFamily="34" charset="0"/>
                        </a:rPr>
                        <a:t>сентябрь</a:t>
                      </a:r>
                      <a:endParaRPr lang="ru-RU" sz="16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Cyr" pitchFamily="34" charset="0"/>
                          <a:cs typeface="Arial Cyr" pitchFamily="34" charset="0"/>
                        </a:rPr>
                        <a:t>6</a:t>
                      </a:r>
                      <a:endParaRPr lang="ru-RU" sz="16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Cyr" pitchFamily="34" charset="0"/>
                          <a:cs typeface="Arial Cyr" pitchFamily="34" charset="0"/>
                        </a:rPr>
                        <a:t>Выборочное наблюдение использования населением Мурманской области информационных технологий и информационно-телекоммуникационных сетей</a:t>
                      </a:r>
                      <a:endParaRPr lang="ru-RU" sz="16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Cyr" pitchFamily="34" charset="0"/>
                          <a:cs typeface="Arial Cyr" pitchFamily="34" charset="0"/>
                        </a:rPr>
                        <a:t>октябрь-ноябрь</a:t>
                      </a:r>
                      <a:endParaRPr lang="ru-RU" sz="160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9" y="557282"/>
            <a:ext cx="652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23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7162800" y="6473994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800589" y="188680"/>
            <a:ext cx="7704982" cy="152105"/>
            <a:chOff x="1439581" y="3481955"/>
            <a:chExt cx="9135403" cy="105472"/>
          </a:xfrm>
        </p:grpSpPr>
        <p:sp>
          <p:nvSpPr>
            <p:cNvPr id="22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1" y="3535827"/>
              <a:ext cx="3054644" cy="45963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4750354" y="3481955"/>
              <a:ext cx="5824630" cy="49907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12">
              <a:extLst>
                <a:ext uri="{FF2B5EF4-FFF2-40B4-BE49-F238E27FC236}">
                  <a16:creationId xmlns="" xmlns:a16="http://schemas.microsoft.com/office/drawing/2014/main" id="{A0F196C2-1ABD-A84E-BE86-E8C7E35D5D8F}"/>
                </a:ext>
              </a:extLst>
            </p:cNvPr>
            <p:cNvSpPr/>
            <p:nvPr/>
          </p:nvSpPr>
          <p:spPr>
            <a:xfrm>
              <a:off x="4587034" y="3483713"/>
              <a:ext cx="125500" cy="103714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89839" y="89839"/>
                  </a:moveTo>
                  <a:lnTo>
                    <a:pt x="0" y="89839"/>
                  </a:lnTo>
                  <a:lnTo>
                    <a:pt x="0" y="0"/>
                  </a:lnTo>
                  <a:lnTo>
                    <a:pt x="89839" y="0"/>
                  </a:lnTo>
                  <a:lnTo>
                    <a:pt x="89839" y="89839"/>
                  </a:lnTo>
                  <a:close/>
                </a:path>
              </a:pathLst>
            </a:custGeom>
            <a:solidFill>
              <a:srgbClr val="3342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848545" y="1745382"/>
            <a:ext cx="8496944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sp>
        <p:nvSpPr>
          <p:cNvPr id="55" name="Text Box 67"/>
          <p:cNvSpPr txBox="1">
            <a:spLocks noChangeArrowheads="1"/>
          </p:cNvSpPr>
          <p:nvPr/>
        </p:nvSpPr>
        <p:spPr bwMode="auto">
          <a:xfrm>
            <a:off x="1064569" y="476672"/>
            <a:ext cx="6624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Cyr" pitchFamily="34" charset="0"/>
                <a:cs typeface="Arial Cyr" pitchFamily="34" charset="0"/>
              </a:rPr>
              <a:t>ИТОГИ ПЕРЕПИСЕЙ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Cyr" pitchFamily="34" charset="0"/>
              <a:cs typeface="Arial Cyr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585778"/>
              </p:ext>
            </p:extLst>
          </p:nvPr>
        </p:nvGraphicFramePr>
        <p:xfrm>
          <a:off x="477548" y="1124744"/>
          <a:ext cx="8795932" cy="5228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629"/>
                <a:gridCol w="3343919"/>
                <a:gridCol w="3456384"/>
              </a:tblGrid>
              <a:tr h="6788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Cyr" pitchFamily="34" charset="0"/>
                          <a:cs typeface="Arial Cyr" pitchFamily="34" charset="0"/>
                        </a:rPr>
                        <a:t>Наименование переписи</a:t>
                      </a:r>
                      <a:endParaRPr lang="ru-RU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Cyr" pitchFamily="34" charset="0"/>
                          <a:cs typeface="Arial Cyr" pitchFamily="34" charset="0"/>
                        </a:rPr>
                        <a:t>Сроки подведения итогов</a:t>
                      </a:r>
                      <a:endParaRPr lang="ru-RU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15516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 Cyr" pitchFamily="34" charset="0"/>
                          <a:cs typeface="Arial Cyr" pitchFamily="34" charset="0"/>
                        </a:rPr>
                        <a:t>Сплошное федеральное статистическое наблюдение за деятельностью субъектов малого и среднего предпринимательства</a:t>
                      </a:r>
                    </a:p>
                    <a:p>
                      <a:pPr algn="just"/>
                      <a:endParaRPr lang="ru-RU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 Cyr" pitchFamily="34" charset="0"/>
                          <a:cs typeface="Arial Cyr" pitchFamily="34" charset="0"/>
                        </a:rPr>
                        <a:t>Предварительные итоги – до конца января </a:t>
                      </a:r>
                      <a:r>
                        <a:rPr lang="ru-RU" dirty="0" err="1" smtClean="0">
                          <a:latin typeface="Arial Cyr" pitchFamily="34" charset="0"/>
                          <a:cs typeface="Arial Cyr" pitchFamily="34" charset="0"/>
                        </a:rPr>
                        <a:t>т.г</a:t>
                      </a:r>
                      <a:r>
                        <a:rPr lang="ru-RU" dirty="0" smtClean="0">
                          <a:latin typeface="Arial Cyr" pitchFamily="34" charset="0"/>
                          <a:cs typeface="Arial Cyr" pitchFamily="34" charset="0"/>
                        </a:rPr>
                        <a:t>, окончательные – до конца июля</a:t>
                      </a:r>
                      <a:r>
                        <a:rPr lang="ru-RU" baseline="0" dirty="0" smtClean="0">
                          <a:latin typeface="Arial Cyr" pitchFamily="34" charset="0"/>
                          <a:cs typeface="Arial Cyr" pitchFamily="34" charset="0"/>
                        </a:rPr>
                        <a:t> </a:t>
                      </a:r>
                      <a:r>
                        <a:rPr lang="ru-RU" baseline="0" dirty="0" err="1" smtClean="0">
                          <a:latin typeface="Arial Cyr" pitchFamily="34" charset="0"/>
                          <a:cs typeface="Arial Cyr" pitchFamily="34" charset="0"/>
                        </a:rPr>
                        <a:t>т.г</a:t>
                      </a:r>
                      <a:r>
                        <a:rPr lang="ru-RU" baseline="0" dirty="0" smtClean="0">
                          <a:latin typeface="Arial Cyr" pitchFamily="34" charset="0"/>
                          <a:cs typeface="Arial Cyr" pitchFamily="34" charset="0"/>
                        </a:rPr>
                        <a:t>.</a:t>
                      </a:r>
                      <a:endParaRPr lang="ru-RU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15516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 Cyr" pitchFamily="34" charset="0"/>
                          <a:cs typeface="Arial Cyr" pitchFamily="34" charset="0"/>
                        </a:rPr>
                        <a:t>Сельскохозяйственная </a:t>
                      </a:r>
                      <a:r>
                        <a:rPr lang="ru-RU" dirty="0" err="1" smtClean="0">
                          <a:latin typeface="Arial Cyr" pitchFamily="34" charset="0"/>
                          <a:cs typeface="Arial Cyr" pitchFamily="34" charset="0"/>
                        </a:rPr>
                        <a:t>микроперепись</a:t>
                      </a:r>
                      <a:r>
                        <a:rPr lang="ru-RU" dirty="0" smtClean="0">
                          <a:latin typeface="Arial Cyr" pitchFamily="34" charset="0"/>
                          <a:cs typeface="Arial Cyr" pitchFamily="34" charset="0"/>
                        </a:rPr>
                        <a:t> 2021 года</a:t>
                      </a:r>
                      <a:endParaRPr lang="ru-RU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 Cyr" pitchFamily="34" charset="0"/>
                          <a:cs typeface="Arial Cyr" pitchFamily="34" charset="0"/>
                        </a:rPr>
                        <a:t>Предварительные итоги – в декабре 2021 года, окончательные – в декабре </a:t>
                      </a:r>
                      <a:r>
                        <a:rPr lang="ru-RU" dirty="0" err="1" smtClean="0">
                          <a:latin typeface="Arial Cyr" pitchFamily="34" charset="0"/>
                          <a:cs typeface="Arial Cyr" pitchFamily="34" charset="0"/>
                        </a:rPr>
                        <a:t>т.г</a:t>
                      </a:r>
                      <a:r>
                        <a:rPr lang="ru-RU" dirty="0" smtClean="0">
                          <a:latin typeface="Arial Cyr" pitchFamily="34" charset="0"/>
                          <a:cs typeface="Arial Cyr" pitchFamily="34" charset="0"/>
                        </a:rPr>
                        <a:t>.</a:t>
                      </a:r>
                    </a:p>
                    <a:p>
                      <a:pPr algn="just"/>
                      <a:endParaRPr lang="ru-RU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  <a:tr h="12607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 Cyr" pitchFamily="34" charset="0"/>
                          <a:cs typeface="Arial Cyr" pitchFamily="34" charset="0"/>
                        </a:rPr>
                        <a:t>Всероссийская перепись населения 2020 года</a:t>
                      </a:r>
                      <a:endParaRPr lang="ru-RU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 Cyr" pitchFamily="34" charset="0"/>
                          <a:cs typeface="Arial Cyr" pitchFamily="34" charset="0"/>
                        </a:rPr>
                        <a:t>Предварительные итоги – до 30 апреля 2022 года, окончательные – до конца </a:t>
                      </a:r>
                      <a:r>
                        <a:rPr lang="ru-RU" dirty="0" err="1" smtClean="0">
                          <a:latin typeface="Arial Cyr" pitchFamily="34" charset="0"/>
                          <a:cs typeface="Arial Cyr" pitchFamily="34" charset="0"/>
                        </a:rPr>
                        <a:t>т.г</a:t>
                      </a:r>
                      <a:r>
                        <a:rPr lang="ru-RU" dirty="0" smtClean="0">
                          <a:latin typeface="Arial Cyr" pitchFamily="34" charset="0"/>
                          <a:cs typeface="Arial Cyr" pitchFamily="34" charset="0"/>
                        </a:rPr>
                        <a:t>.</a:t>
                      </a:r>
                      <a:endParaRPr lang="ru-RU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05" y="5013176"/>
            <a:ext cx="173700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4" y="3789042"/>
            <a:ext cx="1771580" cy="101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2" y="2170584"/>
            <a:ext cx="1754292" cy="121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6" y="414481"/>
            <a:ext cx="652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800589" y="135508"/>
            <a:ext cx="7704982" cy="269150"/>
            <a:chOff x="1439581" y="3445089"/>
            <a:chExt cx="9135403" cy="186633"/>
          </a:xfrm>
        </p:grpSpPr>
        <p:sp>
          <p:nvSpPr>
            <p:cNvPr id="1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1" y="3535832"/>
              <a:ext cx="3993782" cy="95890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5689492" y="3445089"/>
              <a:ext cx="4885492" cy="86770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>
              <a:extLst>
                <a:ext uri="{FF2B5EF4-FFF2-40B4-BE49-F238E27FC236}">
                  <a16:creationId xmlns="" xmlns:a16="http://schemas.microsoft.com/office/drawing/2014/main" id="{A0F196C2-1ABD-A84E-BE86-E8C7E35D5D8F}"/>
                </a:ext>
              </a:extLst>
            </p:cNvPr>
            <p:cNvSpPr/>
            <p:nvPr/>
          </p:nvSpPr>
          <p:spPr>
            <a:xfrm>
              <a:off x="5519898" y="3483713"/>
              <a:ext cx="138049" cy="103714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89839" y="89839"/>
                  </a:moveTo>
                  <a:lnTo>
                    <a:pt x="0" y="89839"/>
                  </a:lnTo>
                  <a:lnTo>
                    <a:pt x="0" y="0"/>
                  </a:lnTo>
                  <a:lnTo>
                    <a:pt x="89839" y="0"/>
                  </a:lnTo>
                  <a:lnTo>
                    <a:pt x="89839" y="89839"/>
                  </a:lnTo>
                  <a:close/>
                </a:path>
              </a:pathLst>
            </a:custGeom>
            <a:solidFill>
              <a:srgbClr val="3342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AutoShape 8"/>
          <p:cNvSpPr>
            <a:spLocks noChangeArrowheads="1"/>
          </p:cNvSpPr>
          <p:nvPr/>
        </p:nvSpPr>
        <p:spPr bwMode="auto">
          <a:xfrm rot="16200000">
            <a:off x="2149029" y="4011538"/>
            <a:ext cx="190500" cy="139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/>
            <a:endParaRPr lang="ru-RU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 rot="16200000">
            <a:off x="1348930" y="4006775"/>
            <a:ext cx="190500" cy="14922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/>
            <a:endParaRPr lang="ru-RU"/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 rot="16200000">
            <a:off x="1610867" y="4009950"/>
            <a:ext cx="192088" cy="13811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 rot="16200000">
            <a:off x="1881536" y="4004394"/>
            <a:ext cx="190500" cy="153987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 rot="16200000">
            <a:off x="811561" y="4009156"/>
            <a:ext cx="190500" cy="14446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 rot="16200000">
            <a:off x="1078261" y="4004394"/>
            <a:ext cx="190500" cy="153987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59"/>
          <p:cNvSpPr txBox="1">
            <a:spLocks noChangeArrowheads="1"/>
          </p:cNvSpPr>
          <p:nvPr/>
        </p:nvSpPr>
        <p:spPr bwMode="auto">
          <a:xfrm>
            <a:off x="906811" y="728197"/>
            <a:ext cx="74469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Cyr" pitchFamily="34" charset="0"/>
                <a:cs typeface="Arial Cyr" pitchFamily="34" charset="0"/>
              </a:rPr>
              <a:t>ИНФОГРАФИКА</a:t>
            </a:r>
            <a:r>
              <a:rPr lang="ru-RU" sz="2000" b="1" dirty="0" smtClean="0">
                <a:solidFill>
                  <a:srgbClr val="334286"/>
                </a:solidFill>
                <a:latin typeface="Arial Cyr" pitchFamily="34" charset="0"/>
                <a:cs typeface="Arial Cyr" pitchFamily="34" charset="0"/>
              </a:rPr>
              <a:t> В 2022 ГОДУ</a:t>
            </a:r>
            <a:endParaRPr lang="ru-RU" sz="2000" b="1" dirty="0">
              <a:solidFill>
                <a:srgbClr val="334286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39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7162800" y="6473994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4" y="1478367"/>
            <a:ext cx="1741091" cy="20312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s://sun9-81.userapi.com/impg/M3XEeF5LJmyCWy1kpTg8GwLGmh_Ru3zs2501NQ/4pRmvpWxNGM.jpg?size=2366x2160&amp;quality=96&amp;sign=5170ddfc189430d2aeaf8113930a519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92" y="2996952"/>
            <a:ext cx="2033578" cy="18565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sun9-34.userapi.com/impg/aXxfOyQb67QbnkcuuEo7PgwQmyKiy1OsTle0Bw/m1ZbrmYhuEk.jpg?size=2161x2160&amp;quality=96&amp;sign=f795f3fda419cae60ff50fd4b602e02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9" y="3831688"/>
            <a:ext cx="1764147" cy="18722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1510200"/>
            <a:ext cx="5472608" cy="41936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7445309" y="1313768"/>
            <a:ext cx="394278" cy="3928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088905" y="1916832"/>
            <a:ext cx="144016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7" y="671900"/>
            <a:ext cx="652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4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42B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7151050" y="6419931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816926" y="186796"/>
            <a:ext cx="7610221" cy="145856"/>
            <a:chOff x="1439579" y="3483713"/>
            <a:chExt cx="9112919" cy="103818"/>
          </a:xfrm>
        </p:grpSpPr>
        <p:sp>
          <p:nvSpPr>
            <p:cNvPr id="11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79" y="3535833"/>
              <a:ext cx="5307396" cy="5169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919428" y="3501768"/>
              <a:ext cx="3633070" cy="34508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="" xmlns:a16="http://schemas.microsoft.com/office/drawing/2014/main" id="{A0F196C2-1ABD-A84E-BE86-E8C7E35D5D8F}"/>
                </a:ext>
              </a:extLst>
            </p:cNvPr>
            <p:cNvSpPr/>
            <p:nvPr/>
          </p:nvSpPr>
          <p:spPr>
            <a:xfrm>
              <a:off x="6758632" y="3483713"/>
              <a:ext cx="125500" cy="103714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89839" y="89839"/>
                  </a:moveTo>
                  <a:lnTo>
                    <a:pt x="0" y="89839"/>
                  </a:lnTo>
                  <a:lnTo>
                    <a:pt x="0" y="0"/>
                  </a:lnTo>
                  <a:lnTo>
                    <a:pt x="89839" y="0"/>
                  </a:lnTo>
                  <a:lnTo>
                    <a:pt x="89839" y="89839"/>
                  </a:lnTo>
                  <a:close/>
                </a:path>
              </a:pathLst>
            </a:custGeom>
            <a:solidFill>
              <a:srgbClr val="3342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AutoShape 12"/>
          <p:cNvSpPr>
            <a:spLocks noChangeArrowheads="1"/>
          </p:cNvSpPr>
          <p:nvPr/>
        </p:nvSpPr>
        <p:spPr bwMode="auto">
          <a:xfrm rot="16200000">
            <a:off x="542355" y="2766812"/>
            <a:ext cx="190500" cy="14446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979614" y="1989138"/>
            <a:ext cx="7508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1136577" y="558125"/>
            <a:ext cx="7675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Cyr" pitchFamily="34" charset="0"/>
                <a:cs typeface="Arial Cyr" pitchFamily="34" charset="0"/>
              </a:rPr>
              <a:t>НОВОСТИ  И  ПУБЛИКАЦИИ  В 2022  ГОДУ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Cyr" pitchFamily="34" charset="0"/>
              <a:cs typeface="Arial Cyr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4" y="1052736"/>
            <a:ext cx="8708105" cy="54726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709838" y="1052736"/>
            <a:ext cx="426739" cy="9364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825208" y="1520939"/>
            <a:ext cx="504056" cy="9719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2" y="486489"/>
            <a:ext cx="652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23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853" y="620688"/>
            <a:ext cx="51845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Cyr" pitchFamily="34" charset="0"/>
                <a:cs typeface="Arial Cyr" pitchFamily="34" charset="0"/>
              </a:rPr>
              <a:t>ОПЕРАТИВНЫЕ ПОКАЗАТЕЛИ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Cyr" pitchFamily="34" charset="0"/>
              <a:cs typeface="Arial Cyr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812465" y="190008"/>
            <a:ext cx="7664048" cy="214575"/>
            <a:chOff x="1439581" y="3481955"/>
            <a:chExt cx="9135403" cy="149712"/>
          </a:xfrm>
        </p:grpSpPr>
        <p:sp>
          <p:nvSpPr>
            <p:cNvPr id="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1" y="3535832"/>
              <a:ext cx="1557047" cy="95835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3299202" y="3481955"/>
              <a:ext cx="7275782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12">
              <a:extLst>
                <a:ext uri="{FF2B5EF4-FFF2-40B4-BE49-F238E27FC236}">
                  <a16:creationId xmlns:a16="http://schemas.microsoft.com/office/drawing/2014/main" xmlns="" id="{A0F196C2-1ABD-A84E-BE86-E8C7E35D5D8F}"/>
                </a:ext>
              </a:extLst>
            </p:cNvPr>
            <p:cNvSpPr/>
            <p:nvPr/>
          </p:nvSpPr>
          <p:spPr>
            <a:xfrm>
              <a:off x="3075735" y="3483713"/>
              <a:ext cx="125499" cy="103714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89839" y="89839"/>
                  </a:moveTo>
                  <a:lnTo>
                    <a:pt x="0" y="89839"/>
                  </a:lnTo>
                  <a:lnTo>
                    <a:pt x="0" y="0"/>
                  </a:lnTo>
                  <a:lnTo>
                    <a:pt x="89839" y="0"/>
                  </a:lnTo>
                  <a:lnTo>
                    <a:pt x="89839" y="89839"/>
                  </a:lnTo>
                  <a:close/>
                </a:path>
              </a:pathLst>
            </a:custGeom>
            <a:solidFill>
              <a:srgbClr val="33428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8" y="1237402"/>
            <a:ext cx="8346776" cy="507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416496" y="1844824"/>
            <a:ext cx="565212" cy="8532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Documents and Settings\p51_kaminskayava\Рабочий стол\Мокрый асфальт\_stp_oxbizfv4mti12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0" y="553771"/>
            <a:ext cx="656363" cy="49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55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0486" y="610963"/>
            <a:ext cx="5523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Cyr" pitchFamily="34" charset="0"/>
                <a:cs typeface="Arial Cyr" pitchFamily="34" charset="0"/>
              </a:rPr>
              <a:t>ИНДЕКСЫ ПРОИЗВОДСТВА В 2021 ГОДУ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 Cyr" pitchFamily="34" charset="0"/>
              <a:cs typeface="Arial Cyr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812465" y="190008"/>
            <a:ext cx="7664048" cy="214575"/>
            <a:chOff x="1439581" y="3481955"/>
            <a:chExt cx="9135403" cy="149712"/>
          </a:xfrm>
        </p:grpSpPr>
        <p:sp>
          <p:nvSpPr>
            <p:cNvPr id="1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1" y="3535832"/>
              <a:ext cx="1557047" cy="95835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3299202" y="3481955"/>
              <a:ext cx="7275782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xmlns="" id="{A0F196C2-1ABD-A84E-BE86-E8C7E35D5D8F}"/>
                </a:ext>
              </a:extLst>
            </p:cNvPr>
            <p:cNvSpPr/>
            <p:nvPr/>
          </p:nvSpPr>
          <p:spPr>
            <a:xfrm>
              <a:off x="3075735" y="3483713"/>
              <a:ext cx="125499" cy="103714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89839" y="89839"/>
                  </a:moveTo>
                  <a:lnTo>
                    <a:pt x="0" y="89839"/>
                  </a:lnTo>
                  <a:lnTo>
                    <a:pt x="0" y="0"/>
                  </a:lnTo>
                  <a:lnTo>
                    <a:pt x="89839" y="0"/>
                  </a:lnTo>
                  <a:lnTo>
                    <a:pt x="89839" y="89839"/>
                  </a:lnTo>
                  <a:close/>
                </a:path>
              </a:pathLst>
            </a:custGeom>
            <a:solidFill>
              <a:srgbClr val="33428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678170" y="1735799"/>
            <a:ext cx="2337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283583"/>
                </a:solidFill>
                <a:latin typeface="Arial Cyr" pitchFamily="34" charset="0"/>
                <a:cs typeface="Arial Cyr" pitchFamily="34" charset="0"/>
              </a:rPr>
              <a:t>Январь-ноябрь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93557" y="2258847"/>
            <a:ext cx="4093517" cy="3809300"/>
            <a:chOff x="269462" y="2108135"/>
            <a:chExt cx="4909598" cy="3809300"/>
          </a:xfrm>
        </p:grpSpPr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9980" y="2108135"/>
              <a:ext cx="476229" cy="476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 preferRelativeResize="0">
              <a:picLocks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38" y="3542938"/>
              <a:ext cx="432048" cy="43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94" y="2907555"/>
              <a:ext cx="360040" cy="360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62" y="4364349"/>
              <a:ext cx="431888" cy="432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5991" y="5189468"/>
              <a:ext cx="393948" cy="486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Rectangle 2"/>
            <p:cNvSpPr>
              <a:spLocks noChangeArrowheads="1"/>
            </p:cNvSpPr>
            <p:nvPr/>
          </p:nvSpPr>
          <p:spPr bwMode="auto">
            <a:xfrm>
              <a:off x="677352" y="3074393"/>
              <a:ext cx="280303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Cyr" pitchFamily="34" charset="0"/>
                  <a:cs typeface="Arial Cyr" pitchFamily="34" charset="0"/>
                </a:rPr>
                <a:t>   </a:t>
              </a:r>
              <a:r>
                <a: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Cyr" pitchFamily="34" charset="0"/>
                  <a:cs typeface="Arial Cyr" pitchFamily="34" charset="0"/>
                </a:rPr>
                <a:t>Добыча полезных ископаемых</a:t>
              </a:r>
              <a:endParaRPr lang="ru-RU" sz="1600" dirty="0" smtClean="0">
                <a:solidFill>
                  <a:srgbClr val="C00000"/>
                </a:solidFill>
                <a:latin typeface="Arial Cyr" pitchFamily="34" charset="0"/>
                <a:cs typeface="Arial Cyr" pitchFamily="34" charset="0"/>
              </a:endParaRPr>
            </a:p>
          </p:txBody>
        </p:sp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806209" y="3624382"/>
              <a:ext cx="2287968" cy="373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Cyr" pitchFamily="34" charset="0"/>
                  <a:cs typeface="Arial Cyr" pitchFamily="34" charset="0"/>
                </a:rPr>
                <a:t>Обрабатывающие </a:t>
              </a:r>
            </a:p>
            <a:p>
              <a:r>
                <a: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Cyr" pitchFamily="34" charset="0"/>
                  <a:cs typeface="Arial Cyr" pitchFamily="34" charset="0"/>
                </a:rPr>
                <a:t>производства</a:t>
              </a:r>
              <a:endParaRPr lang="ru-RU" sz="1600" dirty="0" smtClean="0">
                <a:solidFill>
                  <a:srgbClr val="C00000"/>
                </a:solidFill>
                <a:latin typeface="Arial Cyr" pitchFamily="34" charset="0"/>
                <a:cs typeface="Arial Cyr" pitchFamily="34" charset="0"/>
              </a:endParaRPr>
            </a:p>
          </p:txBody>
        </p:sp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755286" y="4357728"/>
              <a:ext cx="307992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Cyr" pitchFamily="34" charset="0"/>
                  <a:cs typeface="Arial Cyr" pitchFamily="34" charset="0"/>
                </a:rPr>
                <a:t>Обеспечение электрической </a:t>
              </a:r>
              <a:endPara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Cyr" pitchFamily="34" charset="0"/>
                <a:cs typeface="Arial Cyr" pitchFamily="34" charset="0"/>
              </a:endParaRPr>
            </a:p>
            <a:p>
              <a:r>
                <a: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Cyr" pitchFamily="34" charset="0"/>
                  <a:cs typeface="Arial Cyr" pitchFamily="34" charset="0"/>
                </a:rPr>
                <a:t>энергией,</a:t>
              </a:r>
              <a:r>
                <a:rPr lang="en-US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Cyr" pitchFamily="34" charset="0"/>
                  <a:cs typeface="Arial Cyr" pitchFamily="34" charset="0"/>
                </a:rPr>
                <a:t> </a:t>
              </a:r>
              <a:r>
                <a: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Cyr" pitchFamily="34" charset="0"/>
                  <a:cs typeface="Arial Cyr" pitchFamily="34" charset="0"/>
                </a:rPr>
                <a:t>газом </a:t>
              </a:r>
              <a:r>
                <a: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Cyr" pitchFamily="34" charset="0"/>
                  <a:cs typeface="Arial Cyr" pitchFamily="34" charset="0"/>
                </a:rPr>
                <a:t>и паром; </a:t>
              </a:r>
              <a:r>
                <a: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Cyr" pitchFamily="34" charset="0"/>
                  <a:cs typeface="Arial Cyr" pitchFamily="34" charset="0"/>
                </a:rPr>
                <a:t>кондиционирование воздуха</a:t>
              </a:r>
              <a:endParaRPr lang="ru-RU" sz="1600" dirty="0">
                <a:solidFill>
                  <a:srgbClr val="C00000"/>
                </a:solidFill>
                <a:latin typeface="Arial Cyr" pitchFamily="34" charset="0"/>
                <a:cs typeface="Arial Cyr" pitchFamily="34" charset="0"/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838408" y="5178771"/>
              <a:ext cx="300792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Cyr" pitchFamily="34" charset="0"/>
                  <a:cs typeface="Arial Cyr" pitchFamily="34" charset="0"/>
                </a:rPr>
                <a:t>Водоснабжение; водоотведение, </a:t>
              </a:r>
            </a:p>
            <a:p>
              <a:r>
                <a: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Cyr" pitchFamily="34" charset="0"/>
                  <a:cs typeface="Arial Cyr" pitchFamily="34" charset="0"/>
                </a:rPr>
                <a:t>организация сбора и утилизации </a:t>
              </a:r>
            </a:p>
            <a:p>
              <a:r>
                <a: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Cyr" pitchFamily="34" charset="0"/>
                  <a:cs typeface="Arial Cyr" pitchFamily="34" charset="0"/>
                </a:rPr>
                <a:t>отходов, деятельность по </a:t>
              </a:r>
            </a:p>
            <a:p>
              <a:r>
                <a: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Cyr" pitchFamily="34" charset="0"/>
                  <a:cs typeface="Arial Cyr" pitchFamily="34" charset="0"/>
                </a:rPr>
                <a:t>ликвидации загрязнений</a:t>
              </a:r>
              <a:endParaRPr lang="ru-RU" sz="1600" dirty="0" smtClean="0">
                <a:solidFill>
                  <a:srgbClr val="C00000"/>
                </a:solidFill>
                <a:latin typeface="Arial Cyr" pitchFamily="34" charset="0"/>
                <a:cs typeface="Arial Cyr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345991" y="3477759"/>
              <a:ext cx="374441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345991" y="4149080"/>
              <a:ext cx="374441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345991" y="5013176"/>
              <a:ext cx="374441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45991" y="2815222"/>
              <a:ext cx="374441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3630358" y="3638328"/>
              <a:ext cx="14578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10</a:t>
              </a:r>
              <a:r>
                <a:rPr lang="en-US" sz="2000" b="1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8</a:t>
              </a:r>
              <a:r>
                <a:rPr lang="ru-RU" sz="1600" b="1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,</a:t>
              </a:r>
              <a:r>
                <a:rPr lang="en-US" sz="1600" b="1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2</a:t>
              </a:r>
              <a:r>
                <a:rPr lang="ru-RU" sz="1600" b="1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%</a:t>
              </a:r>
              <a:endParaRPr lang="ru-RU" sz="1600" b="1" dirty="0">
                <a:solidFill>
                  <a:srgbClr val="C00000"/>
                </a:solidFill>
                <a:latin typeface="Arial Black" pitchFamily="34" charset="0"/>
                <a:cs typeface="Arial Cyr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722768" y="5276274"/>
              <a:ext cx="14134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10</a:t>
              </a:r>
              <a:r>
                <a:rPr lang="en-US" sz="2000" b="1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7</a:t>
              </a:r>
              <a:r>
                <a:rPr lang="ru-RU" sz="1600" b="1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,</a:t>
              </a:r>
              <a:r>
                <a:rPr lang="en-US" sz="1600" b="1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6</a:t>
              </a:r>
              <a:r>
                <a:rPr lang="ru-RU" sz="1600" b="1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% </a:t>
              </a:r>
              <a:endParaRPr lang="ru-RU" sz="1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543994" y="2918248"/>
              <a:ext cx="16151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10</a:t>
              </a:r>
              <a:r>
                <a:rPr lang="en-US" sz="2000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1</a:t>
              </a:r>
              <a:r>
                <a:rPr lang="ru-RU" sz="1600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,</a:t>
              </a:r>
              <a:r>
                <a:rPr lang="en-US" sz="1600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5</a:t>
              </a:r>
              <a:r>
                <a:rPr lang="ru-RU" sz="1600" b="1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%</a:t>
              </a:r>
              <a:endParaRPr lang="ru-RU" sz="1600" b="1" dirty="0">
                <a:solidFill>
                  <a:srgbClr val="C00000"/>
                </a:solidFill>
                <a:latin typeface="Arial Black" pitchFamily="34" charset="0"/>
                <a:cs typeface="Arial Cyr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648358" y="4502424"/>
              <a:ext cx="14946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10</a:t>
              </a:r>
              <a:r>
                <a:rPr lang="en-US" sz="2000" b="1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2</a:t>
              </a:r>
              <a:r>
                <a:rPr lang="ru-RU" sz="1600" b="1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,</a:t>
              </a:r>
              <a:r>
                <a:rPr lang="en-US" sz="1600" b="1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3</a:t>
              </a:r>
              <a:r>
                <a:rPr lang="ru-RU" sz="1600" b="1" dirty="0" smtClean="0">
                  <a:solidFill>
                    <a:srgbClr val="C00000"/>
                  </a:solidFill>
                  <a:latin typeface="Arial Black" pitchFamily="34" charset="0"/>
                  <a:cs typeface="Arial Cyr" pitchFamily="34" charset="0"/>
                </a:rPr>
                <a:t>%</a:t>
              </a:r>
              <a:endParaRPr lang="ru-RU" sz="1600" b="1" dirty="0">
                <a:solidFill>
                  <a:srgbClr val="C00000"/>
                </a:solidFill>
                <a:latin typeface="Arial Black" pitchFamily="34" charset="0"/>
                <a:cs typeface="Arial Cyr" pitchFamily="34" charset="0"/>
              </a:endParaRPr>
            </a:p>
          </p:txBody>
        </p:sp>
        <p:sp>
          <p:nvSpPr>
            <p:cNvPr id="79" name="Rectangle 2"/>
            <p:cNvSpPr>
              <a:spLocks noChangeArrowheads="1"/>
            </p:cNvSpPr>
            <p:nvPr/>
          </p:nvSpPr>
          <p:spPr bwMode="auto">
            <a:xfrm>
              <a:off x="871807" y="2237352"/>
              <a:ext cx="28030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Cyr" pitchFamily="34" charset="0"/>
                  <a:cs typeface="Arial Cyr" pitchFamily="34" charset="0"/>
                </a:rPr>
                <a:t>Индекс промышленного </a:t>
              </a:r>
            </a:p>
            <a:p>
              <a:r>
                <a:rPr lang="ru-RU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Cyr" pitchFamily="34" charset="0"/>
                  <a:cs typeface="Arial Cyr" pitchFamily="34" charset="0"/>
                </a:rPr>
                <a:t>производства</a:t>
              </a:r>
              <a:endParaRPr lang="ru-RU" sz="1600" dirty="0" smtClean="0">
                <a:solidFill>
                  <a:srgbClr val="C00000"/>
                </a:solidFill>
                <a:latin typeface="Arial Cyr" pitchFamily="34" charset="0"/>
                <a:cs typeface="Arial Cyr" pitchFamily="34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3410863" y="2129630"/>
              <a:ext cx="17681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E0002B"/>
                  </a:solidFill>
                  <a:latin typeface="Arial Black" pitchFamily="34" charset="0"/>
                  <a:cs typeface="Arial Cyr" pitchFamily="34" charset="0"/>
                </a:rPr>
                <a:t>10</a:t>
              </a:r>
              <a:r>
                <a:rPr lang="en-US" sz="2400" dirty="0" smtClean="0">
                  <a:solidFill>
                    <a:srgbClr val="E0002B"/>
                  </a:solidFill>
                  <a:latin typeface="Arial Black" pitchFamily="34" charset="0"/>
                  <a:cs typeface="Arial Cyr" pitchFamily="34" charset="0"/>
                </a:rPr>
                <a:t>5</a:t>
              </a:r>
              <a:r>
                <a:rPr lang="ru-RU" sz="2000" dirty="0" smtClean="0">
                  <a:solidFill>
                    <a:srgbClr val="E0002B"/>
                  </a:solidFill>
                  <a:latin typeface="Arial Black" pitchFamily="34" charset="0"/>
                  <a:cs typeface="Arial Cyr" pitchFamily="34" charset="0"/>
                </a:rPr>
                <a:t>,</a:t>
              </a:r>
              <a:r>
                <a:rPr lang="en-US" sz="2000" dirty="0" smtClean="0">
                  <a:solidFill>
                    <a:srgbClr val="E0002B"/>
                  </a:solidFill>
                  <a:latin typeface="Arial Black" pitchFamily="34" charset="0"/>
                  <a:cs typeface="Arial Cyr" pitchFamily="34" charset="0"/>
                </a:rPr>
                <a:t>8</a:t>
              </a:r>
              <a:r>
                <a:rPr lang="ru-RU" sz="2000" dirty="0" smtClean="0">
                  <a:solidFill>
                    <a:srgbClr val="E0002B"/>
                  </a:solidFill>
                  <a:latin typeface="Arial Black" pitchFamily="34" charset="0"/>
                  <a:cs typeface="Arial Cyr" pitchFamily="34" charset="0"/>
                </a:rPr>
                <a:t>%</a:t>
              </a:r>
              <a:endParaRPr lang="ru-RU" sz="2000" dirty="0">
                <a:solidFill>
                  <a:srgbClr val="E0002B"/>
                </a:solidFill>
                <a:latin typeface="Arial Black" pitchFamily="34" charset="0"/>
                <a:cs typeface="Arial Cyr" pitchFamily="34" charset="0"/>
              </a:endParaRPr>
            </a:p>
          </p:txBody>
        </p:sp>
      </p:grpSp>
      <p:sp>
        <p:nvSpPr>
          <p:cNvPr id="84" name="Rectangle 2"/>
          <p:cNvSpPr>
            <a:spLocks noChangeArrowheads="1"/>
          </p:cNvSpPr>
          <p:nvPr/>
        </p:nvSpPr>
        <p:spPr bwMode="auto">
          <a:xfrm>
            <a:off x="5097016" y="5733256"/>
            <a:ext cx="34818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Cyr" pitchFamily="34" charset="0"/>
                <a:cs typeface="Arial Cyr" pitchFamily="34" charset="0"/>
              </a:rPr>
              <a:t>Индекс промышленного производства</a:t>
            </a:r>
            <a:endParaRPr lang="ru-RU" sz="1600" b="1" dirty="0" smtClean="0">
              <a:solidFill>
                <a:srgbClr val="C00000"/>
              </a:solidFill>
              <a:latin typeface="Arial Cyr" pitchFamily="34" charset="0"/>
              <a:cs typeface="Arial Cyr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BDE39B9F-5FAC-4001-89B7-C4C5E6E16C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54343" y="324129"/>
            <a:ext cx="847653" cy="1016640"/>
          </a:xfrm>
          <a:prstGeom prst="rect">
            <a:avLst/>
          </a:prstGeom>
        </p:spPr>
      </p:pic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1161405" y="975765"/>
            <a:ext cx="49317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 dirty="0" smtClean="0">
                <a:solidFill>
                  <a:srgbClr val="283583"/>
                </a:solidFill>
                <a:latin typeface="Arial Cyr" pitchFamily="34" charset="0"/>
                <a:cs typeface="Arial Cyr" pitchFamily="34" charset="0"/>
              </a:rPr>
              <a:t>в </a:t>
            </a:r>
            <a:r>
              <a:rPr lang="ru-RU" sz="1200" b="1" dirty="0">
                <a:solidFill>
                  <a:srgbClr val="283583"/>
                </a:solidFill>
                <a:latin typeface="Arial Cyr" pitchFamily="34" charset="0"/>
                <a:cs typeface="Arial Cyr" pitchFamily="34" charset="0"/>
              </a:rPr>
              <a:t>процентах к соответствующему периоду предыдущего </a:t>
            </a:r>
            <a:r>
              <a:rPr lang="ru-RU" sz="1200" b="1" dirty="0" smtClean="0">
                <a:solidFill>
                  <a:srgbClr val="283583"/>
                </a:solidFill>
                <a:latin typeface="Arial Cyr" pitchFamily="34" charset="0"/>
                <a:cs typeface="Arial Cyr" pitchFamily="34" charset="0"/>
              </a:rPr>
              <a:t>года</a:t>
            </a:r>
          </a:p>
        </p:txBody>
      </p:sp>
      <p:graphicFrame>
        <p:nvGraphicFramePr>
          <p:cNvPr id="37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67211"/>
              </p:ext>
            </p:extLst>
          </p:nvPr>
        </p:nvGraphicFramePr>
        <p:xfrm>
          <a:off x="3932342" y="1556792"/>
          <a:ext cx="576371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4285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berg_TitleMo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FF00"/>
        </a:solidFill>
        <a:ln w="9525" algn="ctr">
          <a:noFill/>
          <a:miter lim="800000"/>
          <a:headEnd/>
          <a:tailEnd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none" anchor="ctr"/>
      <a:lstStyle>
        <a:defPPr algn="ctr">
          <a:defRPr>
            <a:solidFill>
              <a:prstClr val="black"/>
            </a:solidFill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250829</TotalTime>
  <Words>522</Words>
  <Application>Microsoft Office PowerPoint</Application>
  <PresentationFormat>Лист A4 (210x297 мм)</PresentationFormat>
  <Paragraphs>155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Terberg_TitleMoves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klepilina_el</dc:creator>
  <cp:lastModifiedBy>Каминская Вероника Александровна</cp:lastModifiedBy>
  <cp:revision>13654</cp:revision>
  <cp:lastPrinted>2022-01-20T08:40:29Z</cp:lastPrinted>
  <dcterms:created xsi:type="dcterms:W3CDTF">2012-03-12T12:41:47Z</dcterms:created>
  <dcterms:modified xsi:type="dcterms:W3CDTF">2022-01-20T10:21:58Z</dcterms:modified>
</cp:coreProperties>
</file>